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31"/>
  </p:notesMasterIdLst>
  <p:sldIdLst>
    <p:sldId id="287" r:id="rId5"/>
    <p:sldId id="334" r:id="rId6"/>
    <p:sldId id="303" r:id="rId7"/>
    <p:sldId id="301" r:id="rId8"/>
    <p:sldId id="302" r:id="rId9"/>
    <p:sldId id="295" r:id="rId10"/>
    <p:sldId id="297" r:id="rId11"/>
    <p:sldId id="296" r:id="rId12"/>
    <p:sldId id="298" r:id="rId13"/>
    <p:sldId id="299" r:id="rId14"/>
    <p:sldId id="300" r:id="rId15"/>
    <p:sldId id="304" r:id="rId16"/>
    <p:sldId id="305" r:id="rId17"/>
    <p:sldId id="288" r:id="rId18"/>
    <p:sldId id="306" r:id="rId19"/>
    <p:sldId id="307" r:id="rId20"/>
    <p:sldId id="308" r:id="rId21"/>
    <p:sldId id="309" r:id="rId22"/>
    <p:sldId id="310" r:id="rId23"/>
    <p:sldId id="311" r:id="rId24"/>
    <p:sldId id="279" r:id="rId25"/>
    <p:sldId id="314" r:id="rId26"/>
    <p:sldId id="315" r:id="rId27"/>
    <p:sldId id="316" r:id="rId28"/>
    <p:sldId id="319" r:id="rId29"/>
    <p:sldId id="320" r:id="rId30"/>
  </p:sldIdLst>
  <p:sldSz cx="9144000" cy="5143500" type="screen16x9"/>
  <p:notesSz cx="6724650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Kliknij, aby przesunąć slajd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6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B6BC09F2-E48C-49AC-93E4-3AB978386A75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26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402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1363"/>
            <a:ext cx="6577013" cy="3700462"/>
          </a:xfrm>
          <a:prstGeom prst="rect">
            <a:avLst/>
          </a:prstGeom>
          <a:ln w="0">
            <a:noFill/>
          </a:ln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72480" y="4690440"/>
            <a:ext cx="5378040" cy="444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sldNum"/>
          </p:nvPr>
        </p:nvSpPr>
        <p:spPr>
          <a:xfrm>
            <a:off x="3809160" y="9378720"/>
            <a:ext cx="2912040" cy="49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896E164-6C11-4E03-BF08-150BDBB50C8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pl-P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9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72"/>
          <p:cNvSpPr/>
          <p:nvPr/>
        </p:nvSpPr>
        <p:spPr>
          <a:xfrm>
            <a:off x="396000" y="270000"/>
            <a:ext cx="909720" cy="97200"/>
          </a:xfrm>
          <a:custGeom>
            <a:avLst/>
            <a:gdLst/>
            <a:ahLst/>
            <a:cxnLst/>
            <a:rect l="l" t="t" r="r" b="b"/>
            <a:pathLst>
              <a:path w="2504" h="274">
                <a:moveTo>
                  <a:pt x="2334" y="58"/>
                </a:moveTo>
                <a:lnTo>
                  <a:pt x="2334" y="133"/>
                </a:lnTo>
                <a:lnTo>
                  <a:pt x="2393" y="133"/>
                </a:lnTo>
                <a:lnTo>
                  <a:pt x="2408" y="132"/>
                </a:lnTo>
                <a:lnTo>
                  <a:pt x="2420" y="127"/>
                </a:lnTo>
                <a:lnTo>
                  <a:pt x="2430" y="118"/>
                </a:lnTo>
                <a:lnTo>
                  <a:pt x="2435" y="109"/>
                </a:lnTo>
                <a:lnTo>
                  <a:pt x="2437" y="96"/>
                </a:lnTo>
                <a:lnTo>
                  <a:pt x="2437" y="95"/>
                </a:lnTo>
                <a:lnTo>
                  <a:pt x="2435" y="82"/>
                </a:lnTo>
                <a:lnTo>
                  <a:pt x="2429" y="72"/>
                </a:lnTo>
                <a:lnTo>
                  <a:pt x="2420" y="63"/>
                </a:lnTo>
                <a:lnTo>
                  <a:pt x="2408" y="59"/>
                </a:lnTo>
                <a:lnTo>
                  <a:pt x="2392" y="58"/>
                </a:lnTo>
                <a:lnTo>
                  <a:pt x="2334" y="58"/>
                </a:lnTo>
                <a:close/>
                <a:moveTo>
                  <a:pt x="1015" y="58"/>
                </a:moveTo>
                <a:lnTo>
                  <a:pt x="1015" y="133"/>
                </a:lnTo>
                <a:lnTo>
                  <a:pt x="1073" y="133"/>
                </a:lnTo>
                <a:lnTo>
                  <a:pt x="1089" y="132"/>
                </a:lnTo>
                <a:lnTo>
                  <a:pt x="1101" y="127"/>
                </a:lnTo>
                <a:lnTo>
                  <a:pt x="1109" y="118"/>
                </a:lnTo>
                <a:lnTo>
                  <a:pt x="1116" y="109"/>
                </a:lnTo>
                <a:lnTo>
                  <a:pt x="1117" y="96"/>
                </a:lnTo>
                <a:lnTo>
                  <a:pt x="1117" y="95"/>
                </a:lnTo>
                <a:lnTo>
                  <a:pt x="1116" y="82"/>
                </a:lnTo>
                <a:lnTo>
                  <a:pt x="1109" y="72"/>
                </a:lnTo>
                <a:lnTo>
                  <a:pt x="1100" y="63"/>
                </a:lnTo>
                <a:lnTo>
                  <a:pt x="1087" y="59"/>
                </a:lnTo>
                <a:lnTo>
                  <a:pt x="1071" y="58"/>
                </a:lnTo>
                <a:lnTo>
                  <a:pt x="1015" y="58"/>
                </a:lnTo>
                <a:close/>
                <a:moveTo>
                  <a:pt x="57" y="58"/>
                </a:moveTo>
                <a:lnTo>
                  <a:pt x="57" y="217"/>
                </a:lnTo>
                <a:lnTo>
                  <a:pt x="103" y="217"/>
                </a:lnTo>
                <a:lnTo>
                  <a:pt x="125" y="215"/>
                </a:lnTo>
                <a:lnTo>
                  <a:pt x="145" y="207"/>
                </a:lnTo>
                <a:lnTo>
                  <a:pt x="160" y="195"/>
                </a:lnTo>
                <a:lnTo>
                  <a:pt x="172" y="179"/>
                </a:lnTo>
                <a:lnTo>
                  <a:pt x="179" y="160"/>
                </a:lnTo>
                <a:lnTo>
                  <a:pt x="182" y="138"/>
                </a:lnTo>
                <a:lnTo>
                  <a:pt x="182" y="137"/>
                </a:lnTo>
                <a:lnTo>
                  <a:pt x="179" y="115"/>
                </a:lnTo>
                <a:lnTo>
                  <a:pt x="172" y="95"/>
                </a:lnTo>
                <a:lnTo>
                  <a:pt x="160" y="80"/>
                </a:lnTo>
                <a:lnTo>
                  <a:pt x="145" y="68"/>
                </a:lnTo>
                <a:lnTo>
                  <a:pt x="125" y="61"/>
                </a:lnTo>
                <a:lnTo>
                  <a:pt x="103" y="58"/>
                </a:lnTo>
                <a:lnTo>
                  <a:pt x="57" y="58"/>
                </a:lnTo>
                <a:close/>
                <a:moveTo>
                  <a:pt x="2276" y="5"/>
                </a:moveTo>
                <a:lnTo>
                  <a:pt x="2397" y="5"/>
                </a:lnTo>
                <a:lnTo>
                  <a:pt x="2425" y="8"/>
                </a:lnTo>
                <a:lnTo>
                  <a:pt x="2450" y="15"/>
                </a:lnTo>
                <a:lnTo>
                  <a:pt x="2469" y="29"/>
                </a:lnTo>
                <a:lnTo>
                  <a:pt x="2484" y="46"/>
                </a:lnTo>
                <a:lnTo>
                  <a:pt x="2493" y="67"/>
                </a:lnTo>
                <a:lnTo>
                  <a:pt x="2497" y="93"/>
                </a:lnTo>
                <a:lnTo>
                  <a:pt x="2497" y="93"/>
                </a:lnTo>
                <a:lnTo>
                  <a:pt x="2494" y="116"/>
                </a:lnTo>
                <a:lnTo>
                  <a:pt x="2486" y="137"/>
                </a:lnTo>
                <a:lnTo>
                  <a:pt x="2474" y="153"/>
                </a:lnTo>
                <a:lnTo>
                  <a:pt x="2458" y="165"/>
                </a:lnTo>
                <a:lnTo>
                  <a:pt x="2440" y="175"/>
                </a:lnTo>
                <a:lnTo>
                  <a:pt x="2504" y="269"/>
                </a:lnTo>
                <a:lnTo>
                  <a:pt x="2436" y="269"/>
                </a:lnTo>
                <a:lnTo>
                  <a:pt x="2380" y="185"/>
                </a:lnTo>
                <a:lnTo>
                  <a:pt x="2334" y="185"/>
                </a:lnTo>
                <a:lnTo>
                  <a:pt x="2334" y="269"/>
                </a:lnTo>
                <a:lnTo>
                  <a:pt x="2276" y="269"/>
                </a:lnTo>
                <a:lnTo>
                  <a:pt x="2276" y="5"/>
                </a:lnTo>
                <a:close/>
                <a:moveTo>
                  <a:pt x="2024" y="5"/>
                </a:moveTo>
                <a:lnTo>
                  <a:pt x="2222" y="5"/>
                </a:lnTo>
                <a:lnTo>
                  <a:pt x="2222" y="57"/>
                </a:lnTo>
                <a:lnTo>
                  <a:pt x="2081" y="57"/>
                </a:lnTo>
                <a:lnTo>
                  <a:pt x="2081" y="110"/>
                </a:lnTo>
                <a:lnTo>
                  <a:pt x="2206" y="110"/>
                </a:lnTo>
                <a:lnTo>
                  <a:pt x="2206" y="162"/>
                </a:lnTo>
                <a:lnTo>
                  <a:pt x="2081" y="162"/>
                </a:lnTo>
                <a:lnTo>
                  <a:pt x="2081" y="217"/>
                </a:lnTo>
                <a:lnTo>
                  <a:pt x="2224" y="217"/>
                </a:lnTo>
                <a:lnTo>
                  <a:pt x="2224" y="269"/>
                </a:lnTo>
                <a:lnTo>
                  <a:pt x="2024" y="269"/>
                </a:lnTo>
                <a:lnTo>
                  <a:pt x="2024" y="5"/>
                </a:lnTo>
                <a:close/>
                <a:moveTo>
                  <a:pt x="1767" y="5"/>
                </a:moveTo>
                <a:lnTo>
                  <a:pt x="1987" y="5"/>
                </a:lnTo>
                <a:lnTo>
                  <a:pt x="1987" y="58"/>
                </a:lnTo>
                <a:lnTo>
                  <a:pt x="1905" y="58"/>
                </a:lnTo>
                <a:lnTo>
                  <a:pt x="1905" y="269"/>
                </a:lnTo>
                <a:lnTo>
                  <a:pt x="1847" y="269"/>
                </a:lnTo>
                <a:lnTo>
                  <a:pt x="1847" y="58"/>
                </a:lnTo>
                <a:lnTo>
                  <a:pt x="1767" y="58"/>
                </a:lnTo>
                <a:lnTo>
                  <a:pt x="1767" y="5"/>
                </a:lnTo>
                <a:close/>
                <a:moveTo>
                  <a:pt x="1482" y="5"/>
                </a:moveTo>
                <a:lnTo>
                  <a:pt x="1549" y="5"/>
                </a:lnTo>
                <a:lnTo>
                  <a:pt x="1612" y="111"/>
                </a:lnTo>
                <a:lnTo>
                  <a:pt x="1676" y="5"/>
                </a:lnTo>
                <a:lnTo>
                  <a:pt x="1743" y="5"/>
                </a:lnTo>
                <a:lnTo>
                  <a:pt x="1642" y="164"/>
                </a:lnTo>
                <a:lnTo>
                  <a:pt x="1642" y="269"/>
                </a:lnTo>
                <a:lnTo>
                  <a:pt x="1583" y="269"/>
                </a:lnTo>
                <a:lnTo>
                  <a:pt x="1583" y="165"/>
                </a:lnTo>
                <a:lnTo>
                  <a:pt x="1482" y="5"/>
                </a:lnTo>
                <a:close/>
                <a:moveTo>
                  <a:pt x="1224" y="5"/>
                </a:moveTo>
                <a:lnTo>
                  <a:pt x="1282" y="5"/>
                </a:lnTo>
                <a:lnTo>
                  <a:pt x="1282" y="154"/>
                </a:lnTo>
                <a:lnTo>
                  <a:pt x="1284" y="174"/>
                </a:lnTo>
                <a:lnTo>
                  <a:pt x="1289" y="190"/>
                </a:lnTo>
                <a:lnTo>
                  <a:pt x="1298" y="203"/>
                </a:lnTo>
                <a:lnTo>
                  <a:pt x="1309" y="212"/>
                </a:lnTo>
                <a:lnTo>
                  <a:pt x="1323" y="218"/>
                </a:lnTo>
                <a:lnTo>
                  <a:pt x="1340" y="220"/>
                </a:lnTo>
                <a:lnTo>
                  <a:pt x="1356" y="218"/>
                </a:lnTo>
                <a:lnTo>
                  <a:pt x="1371" y="212"/>
                </a:lnTo>
                <a:lnTo>
                  <a:pt x="1382" y="203"/>
                </a:lnTo>
                <a:lnTo>
                  <a:pt x="1389" y="191"/>
                </a:lnTo>
                <a:lnTo>
                  <a:pt x="1395" y="175"/>
                </a:lnTo>
                <a:lnTo>
                  <a:pt x="1397" y="157"/>
                </a:lnTo>
                <a:lnTo>
                  <a:pt x="1397" y="5"/>
                </a:lnTo>
                <a:lnTo>
                  <a:pt x="1454" y="5"/>
                </a:lnTo>
                <a:lnTo>
                  <a:pt x="1454" y="154"/>
                </a:lnTo>
                <a:lnTo>
                  <a:pt x="1452" y="183"/>
                </a:lnTo>
                <a:lnTo>
                  <a:pt x="1447" y="206"/>
                </a:lnTo>
                <a:lnTo>
                  <a:pt x="1437" y="227"/>
                </a:lnTo>
                <a:lnTo>
                  <a:pt x="1424" y="244"/>
                </a:lnTo>
                <a:lnTo>
                  <a:pt x="1406" y="256"/>
                </a:lnTo>
                <a:lnTo>
                  <a:pt x="1387" y="266"/>
                </a:lnTo>
                <a:lnTo>
                  <a:pt x="1364" y="271"/>
                </a:lnTo>
                <a:lnTo>
                  <a:pt x="1339" y="274"/>
                </a:lnTo>
                <a:lnTo>
                  <a:pt x="1314" y="271"/>
                </a:lnTo>
                <a:lnTo>
                  <a:pt x="1291" y="266"/>
                </a:lnTo>
                <a:lnTo>
                  <a:pt x="1272" y="256"/>
                </a:lnTo>
                <a:lnTo>
                  <a:pt x="1255" y="244"/>
                </a:lnTo>
                <a:lnTo>
                  <a:pt x="1243" y="227"/>
                </a:lnTo>
                <a:lnTo>
                  <a:pt x="1233" y="207"/>
                </a:lnTo>
                <a:lnTo>
                  <a:pt x="1227" y="184"/>
                </a:lnTo>
                <a:lnTo>
                  <a:pt x="1224" y="155"/>
                </a:lnTo>
                <a:lnTo>
                  <a:pt x="1224" y="5"/>
                </a:lnTo>
                <a:close/>
                <a:moveTo>
                  <a:pt x="956" y="5"/>
                </a:moveTo>
                <a:lnTo>
                  <a:pt x="1076" y="5"/>
                </a:lnTo>
                <a:lnTo>
                  <a:pt x="1106" y="8"/>
                </a:lnTo>
                <a:lnTo>
                  <a:pt x="1130" y="15"/>
                </a:lnTo>
                <a:lnTo>
                  <a:pt x="1150" y="29"/>
                </a:lnTo>
                <a:lnTo>
                  <a:pt x="1164" y="46"/>
                </a:lnTo>
                <a:lnTo>
                  <a:pt x="1174" y="67"/>
                </a:lnTo>
                <a:lnTo>
                  <a:pt x="1176" y="93"/>
                </a:lnTo>
                <a:lnTo>
                  <a:pt x="1176" y="93"/>
                </a:lnTo>
                <a:lnTo>
                  <a:pt x="1174" y="116"/>
                </a:lnTo>
                <a:lnTo>
                  <a:pt x="1166" y="137"/>
                </a:lnTo>
                <a:lnTo>
                  <a:pt x="1154" y="153"/>
                </a:lnTo>
                <a:lnTo>
                  <a:pt x="1138" y="165"/>
                </a:lnTo>
                <a:lnTo>
                  <a:pt x="1119" y="175"/>
                </a:lnTo>
                <a:lnTo>
                  <a:pt x="1185" y="269"/>
                </a:lnTo>
                <a:lnTo>
                  <a:pt x="1117" y="269"/>
                </a:lnTo>
                <a:lnTo>
                  <a:pt x="1060" y="185"/>
                </a:lnTo>
                <a:lnTo>
                  <a:pt x="1015" y="185"/>
                </a:lnTo>
                <a:lnTo>
                  <a:pt x="1015" y="269"/>
                </a:lnTo>
                <a:lnTo>
                  <a:pt x="956" y="269"/>
                </a:lnTo>
                <a:lnTo>
                  <a:pt x="956" y="5"/>
                </a:lnTo>
                <a:close/>
                <a:moveTo>
                  <a:pt x="287" y="5"/>
                </a:moveTo>
                <a:lnTo>
                  <a:pt x="486" y="5"/>
                </a:lnTo>
                <a:lnTo>
                  <a:pt x="486" y="57"/>
                </a:lnTo>
                <a:lnTo>
                  <a:pt x="344" y="57"/>
                </a:lnTo>
                <a:lnTo>
                  <a:pt x="344" y="110"/>
                </a:lnTo>
                <a:lnTo>
                  <a:pt x="469" y="110"/>
                </a:lnTo>
                <a:lnTo>
                  <a:pt x="469" y="162"/>
                </a:lnTo>
                <a:lnTo>
                  <a:pt x="344" y="162"/>
                </a:lnTo>
                <a:lnTo>
                  <a:pt x="344" y="217"/>
                </a:lnTo>
                <a:lnTo>
                  <a:pt x="487" y="217"/>
                </a:lnTo>
                <a:lnTo>
                  <a:pt x="487" y="269"/>
                </a:lnTo>
                <a:lnTo>
                  <a:pt x="287" y="269"/>
                </a:lnTo>
                <a:lnTo>
                  <a:pt x="287" y="5"/>
                </a:lnTo>
                <a:close/>
                <a:moveTo>
                  <a:pt x="0" y="5"/>
                </a:moveTo>
                <a:lnTo>
                  <a:pt x="103" y="5"/>
                </a:lnTo>
                <a:lnTo>
                  <a:pt x="133" y="8"/>
                </a:lnTo>
                <a:lnTo>
                  <a:pt x="160" y="15"/>
                </a:lnTo>
                <a:lnTo>
                  <a:pt x="183" y="27"/>
                </a:lnTo>
                <a:lnTo>
                  <a:pt x="204" y="43"/>
                </a:lnTo>
                <a:lnTo>
                  <a:pt x="220" y="62"/>
                </a:lnTo>
                <a:lnTo>
                  <a:pt x="232" y="84"/>
                </a:lnTo>
                <a:lnTo>
                  <a:pt x="240" y="110"/>
                </a:lnTo>
                <a:lnTo>
                  <a:pt x="243" y="137"/>
                </a:lnTo>
                <a:lnTo>
                  <a:pt x="243" y="137"/>
                </a:lnTo>
                <a:lnTo>
                  <a:pt x="240" y="164"/>
                </a:lnTo>
                <a:lnTo>
                  <a:pt x="232" y="189"/>
                </a:lnTo>
                <a:lnTo>
                  <a:pt x="220" y="211"/>
                </a:lnTo>
                <a:lnTo>
                  <a:pt x="204" y="231"/>
                </a:lnTo>
                <a:lnTo>
                  <a:pt x="183" y="247"/>
                </a:lnTo>
                <a:lnTo>
                  <a:pt x="160" y="259"/>
                </a:lnTo>
                <a:lnTo>
                  <a:pt x="133" y="266"/>
                </a:lnTo>
                <a:lnTo>
                  <a:pt x="103" y="269"/>
                </a:lnTo>
                <a:lnTo>
                  <a:pt x="0" y="269"/>
                </a:lnTo>
                <a:lnTo>
                  <a:pt x="0" y="5"/>
                </a:lnTo>
                <a:close/>
                <a:moveTo>
                  <a:pt x="788" y="0"/>
                </a:moveTo>
                <a:lnTo>
                  <a:pt x="814" y="1"/>
                </a:lnTo>
                <a:lnTo>
                  <a:pt x="836" y="6"/>
                </a:lnTo>
                <a:lnTo>
                  <a:pt x="857" y="14"/>
                </a:lnTo>
                <a:lnTo>
                  <a:pt x="874" y="24"/>
                </a:lnTo>
                <a:lnTo>
                  <a:pt x="891" y="37"/>
                </a:lnTo>
                <a:lnTo>
                  <a:pt x="854" y="82"/>
                </a:lnTo>
                <a:lnTo>
                  <a:pt x="840" y="69"/>
                </a:lnTo>
                <a:lnTo>
                  <a:pt x="824" y="61"/>
                </a:lnTo>
                <a:lnTo>
                  <a:pt x="806" y="56"/>
                </a:lnTo>
                <a:lnTo>
                  <a:pt x="786" y="54"/>
                </a:lnTo>
                <a:lnTo>
                  <a:pt x="765" y="57"/>
                </a:lnTo>
                <a:lnTo>
                  <a:pt x="747" y="65"/>
                </a:lnTo>
                <a:lnTo>
                  <a:pt x="731" y="78"/>
                </a:lnTo>
                <a:lnTo>
                  <a:pt x="720" y="95"/>
                </a:lnTo>
                <a:lnTo>
                  <a:pt x="713" y="115"/>
                </a:lnTo>
                <a:lnTo>
                  <a:pt x="709" y="137"/>
                </a:lnTo>
                <a:lnTo>
                  <a:pt x="709" y="137"/>
                </a:lnTo>
                <a:lnTo>
                  <a:pt x="713" y="160"/>
                </a:lnTo>
                <a:lnTo>
                  <a:pt x="720" y="180"/>
                </a:lnTo>
                <a:lnTo>
                  <a:pt x="733" y="197"/>
                </a:lnTo>
                <a:lnTo>
                  <a:pt x="749" y="210"/>
                </a:lnTo>
                <a:lnTo>
                  <a:pt x="767" y="218"/>
                </a:lnTo>
                <a:lnTo>
                  <a:pt x="789" y="221"/>
                </a:lnTo>
                <a:lnTo>
                  <a:pt x="810" y="220"/>
                </a:lnTo>
                <a:lnTo>
                  <a:pt x="829" y="213"/>
                </a:lnTo>
                <a:lnTo>
                  <a:pt x="845" y="205"/>
                </a:lnTo>
                <a:lnTo>
                  <a:pt x="845" y="168"/>
                </a:lnTo>
                <a:lnTo>
                  <a:pt x="786" y="168"/>
                </a:lnTo>
                <a:lnTo>
                  <a:pt x="786" y="117"/>
                </a:lnTo>
                <a:lnTo>
                  <a:pt x="900" y="117"/>
                </a:lnTo>
                <a:lnTo>
                  <a:pt x="900" y="232"/>
                </a:lnTo>
                <a:lnTo>
                  <a:pt x="883" y="245"/>
                </a:lnTo>
                <a:lnTo>
                  <a:pt x="863" y="256"/>
                </a:lnTo>
                <a:lnTo>
                  <a:pt x="841" y="265"/>
                </a:lnTo>
                <a:lnTo>
                  <a:pt x="815" y="271"/>
                </a:lnTo>
                <a:lnTo>
                  <a:pt x="788" y="274"/>
                </a:lnTo>
                <a:lnTo>
                  <a:pt x="758" y="271"/>
                </a:lnTo>
                <a:lnTo>
                  <a:pt x="731" y="264"/>
                </a:lnTo>
                <a:lnTo>
                  <a:pt x="708" y="252"/>
                </a:lnTo>
                <a:lnTo>
                  <a:pt x="687" y="236"/>
                </a:lnTo>
                <a:lnTo>
                  <a:pt x="671" y="215"/>
                </a:lnTo>
                <a:lnTo>
                  <a:pt x="659" y="192"/>
                </a:lnTo>
                <a:lnTo>
                  <a:pt x="651" y="167"/>
                </a:lnTo>
                <a:lnTo>
                  <a:pt x="649" y="138"/>
                </a:lnTo>
                <a:lnTo>
                  <a:pt x="649" y="137"/>
                </a:lnTo>
                <a:lnTo>
                  <a:pt x="651" y="110"/>
                </a:lnTo>
                <a:lnTo>
                  <a:pt x="660" y="84"/>
                </a:lnTo>
                <a:lnTo>
                  <a:pt x="672" y="61"/>
                </a:lnTo>
                <a:lnTo>
                  <a:pt x="688" y="41"/>
                </a:lnTo>
                <a:lnTo>
                  <a:pt x="708" y="24"/>
                </a:lnTo>
                <a:lnTo>
                  <a:pt x="733" y="11"/>
                </a:lnTo>
                <a:lnTo>
                  <a:pt x="758" y="3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RL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Workflows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– </a:t>
            </a:r>
            <a:r>
              <a:rPr lang="pl-PL" sz="3000" b="1" cap="all" spc="-1" dirty="0">
                <a:solidFill>
                  <a:srgbClr val="FFFFFF"/>
                </a:solidFill>
                <a:latin typeface="Gotham Bold"/>
                <a:ea typeface="DejaVu Sans"/>
              </a:rPr>
              <a:t>APC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cap="all" spc="-1" dirty="0">
                <a:solidFill>
                  <a:srgbClr val="FFFFFF"/>
                </a:solidFill>
                <a:latin typeface="Gotham Bold"/>
                <a:ea typeface="DejaVu Sans"/>
              </a:rPr>
              <a:t>and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Hybrid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journals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submissions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and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charges</a:t>
            </a:r>
            <a:br>
              <a:rPr lang="pl-PL" sz="3000" b="0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1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5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Article</a:t>
            </a:r>
            <a:r>
              <a:rPr lang="pl-PL" dirty="0"/>
              <a:t> </a:t>
            </a:r>
            <a:r>
              <a:rPr lang="pl-PL" dirty="0" err="1"/>
              <a:t>Publication</a:t>
            </a:r>
            <a:r>
              <a:rPr lang="pl-PL" dirty="0"/>
              <a:t> </a:t>
            </a:r>
            <a:r>
              <a:rPr lang="pl-PL" dirty="0" err="1"/>
              <a:t>Charges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7851E1C-E05F-8DF4-59C2-96FBF2ED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40" y="1063800"/>
            <a:ext cx="8286559" cy="4132250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B8DDBE1C-C354-CCF7-6AD3-62CC74ADA8A1}"/>
              </a:ext>
            </a:extLst>
          </p:cNvPr>
          <p:cNvSpPr/>
          <p:nvPr/>
        </p:nvSpPr>
        <p:spPr>
          <a:xfrm rot="16200000">
            <a:off x="2216439" y="3024653"/>
            <a:ext cx="611456" cy="12448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0E39EF0-CEE1-7F3A-E537-535758DC6E9C}"/>
              </a:ext>
            </a:extLst>
          </p:cNvPr>
          <p:cNvSpPr txBox="1">
            <a:spLocks/>
          </p:cNvSpPr>
          <p:nvPr/>
        </p:nvSpPr>
        <p:spPr>
          <a:xfrm>
            <a:off x="144379" y="2903107"/>
            <a:ext cx="1870051" cy="14879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Check</a:t>
            </a:r>
            <a:r>
              <a:rPr lang="pl-PL" sz="1500" dirty="0"/>
              <a:t>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publication</a:t>
            </a:r>
            <a:r>
              <a:rPr lang="pl-PL" sz="1500" dirty="0"/>
              <a:t> </a:t>
            </a:r>
            <a:r>
              <a:rPr lang="pl-PL" sz="1500" dirty="0" err="1"/>
              <a:t>charges</a:t>
            </a:r>
            <a:r>
              <a:rPr lang="pl-PL" sz="1500" dirty="0"/>
              <a:t> and </a:t>
            </a:r>
            <a:r>
              <a:rPr lang="pl-PL" sz="1500" dirty="0" err="1"/>
              <a:t>confirm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agree</a:t>
            </a:r>
            <a:r>
              <a:rPr lang="pl-PL" sz="1500" dirty="0"/>
              <a:t> for </a:t>
            </a:r>
            <a:r>
              <a:rPr lang="pl-PL" sz="1500" dirty="0" err="1"/>
              <a:t>them</a:t>
            </a:r>
            <a:r>
              <a:rPr lang="pl-PL" sz="1500" dirty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898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Author </a:t>
            </a:r>
            <a:r>
              <a:rPr lang="pl-PL" dirty="0" err="1"/>
              <a:t>view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EC07B3-06FC-2F2F-5753-B5503656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3" y="1227396"/>
            <a:ext cx="4092295" cy="17222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BA11142-3058-94E3-DD3B-8C43E4B3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" y="2949665"/>
            <a:ext cx="9144000" cy="2274422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4A3782F0-8E7F-FC44-F884-84B1B9D46212}"/>
              </a:ext>
            </a:extLst>
          </p:cNvPr>
          <p:cNvSpPr txBox="1">
            <a:spLocks/>
          </p:cNvSpPr>
          <p:nvPr/>
        </p:nvSpPr>
        <p:spPr>
          <a:xfrm>
            <a:off x="4670418" y="1547495"/>
            <a:ext cx="3295400" cy="12385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Here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</a:t>
            </a:r>
            <a:r>
              <a:rPr lang="pl-PL" sz="1500" dirty="0" err="1"/>
              <a:t>see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submissions</a:t>
            </a:r>
            <a:r>
              <a:rPr lang="pl-PL" sz="1500" dirty="0"/>
              <a:t>, </a:t>
            </a:r>
            <a:r>
              <a:rPr lang="pl-PL" sz="1500" dirty="0" err="1"/>
              <a:t>further</a:t>
            </a:r>
            <a:r>
              <a:rPr lang="pl-PL" sz="1500" dirty="0"/>
              <a:t> in </a:t>
            </a:r>
            <a:r>
              <a:rPr lang="pl-PL" sz="1500" dirty="0" err="1"/>
              <a:t>this</a:t>
            </a:r>
            <a:r>
              <a:rPr lang="pl-PL" sz="1500" dirty="0"/>
              <a:t> </a:t>
            </a:r>
            <a:r>
              <a:rPr lang="pl-PL" sz="1500" dirty="0" err="1"/>
              <a:t>main</a:t>
            </a:r>
            <a:r>
              <a:rPr lang="pl-PL" sz="1500" dirty="0"/>
              <a:t> menu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</a:t>
            </a:r>
            <a:r>
              <a:rPr lang="pl-PL" sz="1500" dirty="0" err="1"/>
              <a:t>see</a:t>
            </a:r>
            <a:r>
              <a:rPr lang="pl-PL" sz="1500" dirty="0"/>
              <a:t> the status of </a:t>
            </a:r>
            <a:r>
              <a:rPr lang="pl-PL" sz="1500" dirty="0" err="1"/>
              <a:t>peer-review</a:t>
            </a:r>
            <a:r>
              <a:rPr lang="pl-PL" sz="1500" dirty="0"/>
              <a:t> 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1774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Submission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for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Hybrid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oa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journals</a:t>
            </a:r>
            <a:br>
              <a:rPr lang="pl-PL" sz="3000" b="0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12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9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2BB427C-1241-D8CC-6081-42F0BF55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102"/>
            <a:ext cx="6683829" cy="36670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9504FA-1B72-30E8-F4C4-55157FB8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</a:t>
            </a:r>
            <a:r>
              <a:rPr lang="pl-PL" dirty="0" err="1"/>
              <a:t>submit</a:t>
            </a:r>
            <a:r>
              <a:rPr lang="pl-PL" dirty="0"/>
              <a:t>?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2C0805-D9E3-0D8F-0E9F-11F48C5510F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441287" y="3018208"/>
            <a:ext cx="2561411" cy="1168232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You can easily submit your manuscript online. Simply go to</a:t>
            </a:r>
            <a:r>
              <a:rPr lang="pl-PL" sz="1500" dirty="0"/>
              <a:t> the </a:t>
            </a:r>
            <a:r>
              <a:rPr lang="pl-PL" sz="1500" dirty="0" err="1"/>
              <a:t>journal</a:t>
            </a:r>
            <a:r>
              <a:rPr lang="pl-PL" sz="1500" dirty="0"/>
              <a:t> </a:t>
            </a:r>
            <a:r>
              <a:rPr lang="pl-PL" sz="1500" dirty="0" err="1"/>
              <a:t>webpage</a:t>
            </a:r>
            <a:r>
              <a:rPr lang="pl-PL" sz="1500" dirty="0"/>
              <a:t> –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moved</a:t>
            </a:r>
            <a:r>
              <a:rPr lang="pl-PL" sz="1500" dirty="0"/>
              <a:t> to the </a:t>
            </a:r>
            <a:r>
              <a:rPr lang="pl-PL" sz="1500" dirty="0" err="1"/>
              <a:t>submission</a:t>
            </a:r>
            <a:r>
              <a:rPr lang="pl-PL" sz="1500" dirty="0"/>
              <a:t> system </a:t>
            </a:r>
            <a:r>
              <a:rPr lang="pl-PL" sz="1500" dirty="0" err="1"/>
              <a:t>page</a:t>
            </a:r>
            <a:r>
              <a:rPr lang="pl-PL" sz="1500" dirty="0"/>
              <a:t> (</a:t>
            </a:r>
            <a:r>
              <a:rPr lang="pl-PL" sz="1500" dirty="0" err="1"/>
              <a:t>ScholarOne</a:t>
            </a:r>
            <a:r>
              <a:rPr lang="pl-PL" sz="1500" dirty="0"/>
              <a:t> </a:t>
            </a:r>
            <a:r>
              <a:rPr lang="pl-PL" sz="1500" dirty="0" err="1"/>
              <a:t>Manuscripts</a:t>
            </a:r>
            <a:r>
              <a:rPr lang="pl-PL" sz="1500" baseline="30000" dirty="0" err="1"/>
              <a:t>TM</a:t>
            </a:r>
            <a:r>
              <a:rPr lang="pl-PL" sz="1500" dirty="0"/>
              <a:t>)</a:t>
            </a:r>
            <a:endParaRPr lang="en-US" sz="1500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F23A3675-9F3C-F4E9-F7B8-D99BCF2D2A63}"/>
              </a:ext>
            </a:extLst>
          </p:cNvPr>
          <p:cNvSpPr/>
          <p:nvPr/>
        </p:nvSpPr>
        <p:spPr>
          <a:xfrm>
            <a:off x="3200400" y="4450605"/>
            <a:ext cx="2924629" cy="6295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5DF5C79B-6EBB-7FBD-E152-F283599FAE2F}"/>
              </a:ext>
            </a:extLst>
          </p:cNvPr>
          <p:cNvSpPr/>
          <p:nvPr/>
        </p:nvSpPr>
        <p:spPr>
          <a:xfrm>
            <a:off x="3021646" y="3540722"/>
            <a:ext cx="715020" cy="34482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3781A1C9-EFAB-1BBE-BB28-A6A014171BEE}"/>
              </a:ext>
            </a:extLst>
          </p:cNvPr>
          <p:cNvSpPr/>
          <p:nvPr/>
        </p:nvSpPr>
        <p:spPr>
          <a:xfrm rot="4304625">
            <a:off x="5077149" y="3108917"/>
            <a:ext cx="715021" cy="138985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5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/>
              <a:t>New </a:t>
            </a:r>
            <a:r>
              <a:rPr lang="pl-PL" dirty="0" err="1"/>
              <a:t>submission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7" name="Obraz 6" descr="Obraz zawierający tekst, oprogramowanie, Strona internetowa, Czcionka&#10;&#10;Opis wygenerowany automatycznie">
            <a:extLst>
              <a:ext uri="{FF2B5EF4-FFF2-40B4-BE49-F238E27FC236}">
                <a16:creationId xmlns:a16="http://schemas.microsoft.com/office/drawing/2014/main" id="{8BA0A6F7-6D69-C72E-2D07-83E628AA5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7708"/>
            <a:ext cx="8229240" cy="267450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0C240E57-9338-0E6E-0630-7ED1D276FA2E}"/>
              </a:ext>
            </a:extLst>
          </p:cNvPr>
          <p:cNvSpPr txBox="1">
            <a:spLocks/>
          </p:cNvSpPr>
          <p:nvPr/>
        </p:nvSpPr>
        <p:spPr>
          <a:xfrm>
            <a:off x="5424524" y="3643851"/>
            <a:ext cx="3547596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It </a:t>
            </a:r>
            <a:r>
              <a:rPr lang="pl-PL" sz="1500" dirty="0" err="1"/>
              <a:t>would</a:t>
            </a:r>
            <a:r>
              <a:rPr lang="pl-PL" sz="1500" dirty="0"/>
              <a:t> be </a:t>
            </a:r>
            <a:r>
              <a:rPr lang="pl-PL" sz="1500" dirty="0" err="1"/>
              <a:t>important</a:t>
            </a:r>
            <a:r>
              <a:rPr lang="pl-PL" sz="1500" dirty="0"/>
              <a:t> to </a:t>
            </a:r>
            <a:r>
              <a:rPr lang="pl-PL" sz="1500" dirty="0" err="1"/>
              <a:t>follow</a:t>
            </a:r>
            <a:r>
              <a:rPr lang="pl-PL" sz="1500" dirty="0"/>
              <a:t> the </a:t>
            </a:r>
            <a:r>
              <a:rPr lang="pl-PL" sz="1500" dirty="0" err="1"/>
              <a:t>journal</a:t>
            </a:r>
            <a:r>
              <a:rPr lang="pl-PL" sz="1500" dirty="0"/>
              <a:t> </a:t>
            </a:r>
            <a:r>
              <a:rPr lang="pl-PL" sz="1500" dirty="0" err="1"/>
              <a:t>instructions</a:t>
            </a:r>
            <a:r>
              <a:rPr lang="pl-PL" sz="1500" dirty="0"/>
              <a:t> for </a:t>
            </a:r>
            <a:r>
              <a:rPr lang="pl-PL" sz="1500" dirty="0" err="1"/>
              <a:t>authors</a:t>
            </a:r>
            <a:r>
              <a:rPr lang="pl-PL" sz="1500" dirty="0"/>
              <a:t> in order to </a:t>
            </a:r>
            <a:r>
              <a:rPr lang="pl-PL" sz="1500" dirty="0" err="1"/>
              <a:t>prepare</a:t>
            </a:r>
            <a:r>
              <a:rPr lang="pl-PL" sz="1500" dirty="0"/>
              <a:t> the </a:t>
            </a:r>
            <a:r>
              <a:rPr lang="pl-PL" sz="1500" dirty="0" err="1"/>
              <a:t>submission</a:t>
            </a:r>
            <a:r>
              <a:rPr lang="pl-PL" sz="1500" dirty="0"/>
              <a:t> in a </a:t>
            </a:r>
            <a:r>
              <a:rPr lang="pl-PL" sz="1500" dirty="0" err="1"/>
              <a:t>required</a:t>
            </a:r>
            <a:r>
              <a:rPr lang="pl-PL" sz="1500" dirty="0"/>
              <a:t> form </a:t>
            </a:r>
            <a:endParaRPr lang="en-US" sz="1500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1C28D0F7-7172-A5B6-66F4-1C6E6D7DEA5C}"/>
              </a:ext>
            </a:extLst>
          </p:cNvPr>
          <p:cNvSpPr/>
          <p:nvPr/>
        </p:nvSpPr>
        <p:spPr>
          <a:xfrm>
            <a:off x="2354752" y="2477426"/>
            <a:ext cx="1447227" cy="37577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/>
              <a:t>Basic information about </a:t>
            </a:r>
            <a:br>
              <a:rPr lang="pl-PL"/>
            </a:br>
            <a:r>
              <a:rPr lang="pl-PL"/>
              <a:t>the submission</a:t>
            </a:r>
            <a:endParaRPr lang="en-US" dirty="0"/>
          </a:p>
        </p:txBody>
      </p:sp>
      <p:pic>
        <p:nvPicPr>
          <p:cNvPr id="3" name="Obraz 2" descr="Obraz zawierający tekst, zrzut ekranu, Czcionka, numer">
            <a:extLst>
              <a:ext uri="{FF2B5EF4-FFF2-40B4-BE49-F238E27FC236}">
                <a16:creationId xmlns:a16="http://schemas.microsoft.com/office/drawing/2014/main" id="{C3D32D78-5ECA-ACEB-5CA9-F620142E2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1388"/>
            <a:ext cx="5379687" cy="2284477"/>
          </a:xfrm>
          <a:prstGeom prst="rect">
            <a:avLst/>
          </a:prstGeom>
        </p:spPr>
      </p:pic>
      <p:pic>
        <p:nvPicPr>
          <p:cNvPr id="2" name="Obraz 1" descr="Obraz zawierający tekst, zrzut ekranu, linia, numer">
            <a:extLst>
              <a:ext uri="{FF2B5EF4-FFF2-40B4-BE49-F238E27FC236}">
                <a16:creationId xmlns:a16="http://schemas.microsoft.com/office/drawing/2014/main" id="{8AF71FA8-72C8-8C3E-45AB-9E20D37D0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85" y="2571749"/>
            <a:ext cx="4626788" cy="2160302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id="{2C9EF453-5AFD-4524-B1CA-EFC51E8699BD}"/>
              </a:ext>
            </a:extLst>
          </p:cNvPr>
          <p:cNvSpPr txBox="1">
            <a:spLocks/>
          </p:cNvSpPr>
          <p:nvPr/>
        </p:nvSpPr>
        <p:spPr>
          <a:xfrm>
            <a:off x="5966899" y="1307265"/>
            <a:ext cx="2561411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deliver</a:t>
            </a:r>
            <a:r>
              <a:rPr lang="pl-PL" sz="1500" dirty="0"/>
              <a:t> </a:t>
            </a:r>
            <a:r>
              <a:rPr lang="pl-PL" sz="1500" dirty="0" err="1"/>
              <a:t>basic</a:t>
            </a:r>
            <a:r>
              <a:rPr lang="pl-PL" sz="1500" dirty="0"/>
              <a:t> </a:t>
            </a:r>
            <a:r>
              <a:rPr lang="pl-PL" sz="1500" dirty="0" err="1"/>
              <a:t>information</a:t>
            </a:r>
            <a:r>
              <a:rPr lang="pl-PL" sz="1500" dirty="0"/>
              <a:t> </a:t>
            </a:r>
            <a:r>
              <a:rPr lang="pl-PL" sz="1500" dirty="0" err="1"/>
              <a:t>about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submission</a:t>
            </a:r>
            <a:r>
              <a:rPr lang="pl-PL" sz="1500" dirty="0"/>
              <a:t> </a:t>
            </a:r>
            <a:r>
              <a:rPr lang="pl-PL" sz="1500" dirty="0" err="1"/>
              <a:t>like</a:t>
            </a:r>
            <a:r>
              <a:rPr lang="pl-PL" sz="1500" dirty="0"/>
              <a:t> </a:t>
            </a:r>
            <a:r>
              <a:rPr lang="pl-PL" sz="1500" dirty="0" err="1"/>
              <a:t>article</a:t>
            </a:r>
            <a:r>
              <a:rPr lang="pl-PL" sz="1500" dirty="0"/>
              <a:t> </a:t>
            </a:r>
            <a:r>
              <a:rPr lang="pl-PL" sz="1500" dirty="0" err="1"/>
              <a:t>type</a:t>
            </a:r>
            <a:r>
              <a:rPr lang="pl-PL" sz="1500" dirty="0"/>
              <a:t>, </a:t>
            </a:r>
            <a:r>
              <a:rPr lang="pl-PL" sz="1500" dirty="0" err="1"/>
              <a:t>working</a:t>
            </a:r>
            <a:r>
              <a:rPr lang="pl-PL" sz="1500" dirty="0"/>
              <a:t> </a:t>
            </a:r>
            <a:r>
              <a:rPr lang="pl-PL" sz="1500" dirty="0" err="1"/>
              <a:t>title</a:t>
            </a:r>
            <a:r>
              <a:rPr lang="pl-PL" sz="1500" dirty="0"/>
              <a:t> and </a:t>
            </a:r>
            <a:r>
              <a:rPr lang="pl-PL" sz="1500" dirty="0" err="1"/>
              <a:t>informative</a:t>
            </a:r>
            <a:r>
              <a:rPr lang="pl-PL" sz="1500" dirty="0"/>
              <a:t> </a:t>
            </a:r>
            <a:r>
              <a:rPr lang="pl-PL" sz="1500" dirty="0" err="1"/>
              <a:t>abstract</a:t>
            </a:r>
            <a:endParaRPr lang="en-US" sz="15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C12F07D-A968-008A-6CA8-FCEE6AE3B810}"/>
              </a:ext>
            </a:extLst>
          </p:cNvPr>
          <p:cNvSpPr txBox="1">
            <a:spLocks/>
          </p:cNvSpPr>
          <p:nvPr/>
        </p:nvSpPr>
        <p:spPr>
          <a:xfrm>
            <a:off x="2496074" y="3949153"/>
            <a:ext cx="2561411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Where</a:t>
            </a:r>
            <a:r>
              <a:rPr lang="pl-PL" sz="1500" dirty="0"/>
              <a:t>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indicate</a:t>
            </a:r>
            <a:r>
              <a:rPr lang="pl-PL" sz="1500" dirty="0"/>
              <a:t> </a:t>
            </a:r>
            <a:r>
              <a:rPr lang="pl-PL" sz="1500" dirty="0" err="1"/>
              <a:t>special</a:t>
            </a:r>
            <a:r>
              <a:rPr lang="pl-PL" sz="1500" dirty="0"/>
              <a:t> </a:t>
            </a:r>
            <a:r>
              <a:rPr lang="pl-PL" sz="1500" dirty="0" err="1"/>
              <a:t>issue</a:t>
            </a:r>
            <a:r>
              <a:rPr lang="pl-PL" sz="1500" dirty="0"/>
              <a:t> </a:t>
            </a:r>
            <a:r>
              <a:rPr lang="pl-PL" sz="1500" dirty="0" err="1"/>
              <a:t>assignment</a:t>
            </a:r>
            <a:r>
              <a:rPr lang="pl-PL" sz="1500" dirty="0"/>
              <a:t>.  </a:t>
            </a:r>
            <a:endParaRPr lang="en-US" sz="1500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33E3145-DA3D-089B-5C20-D24A08FA0658}"/>
              </a:ext>
            </a:extLst>
          </p:cNvPr>
          <p:cNvSpPr/>
          <p:nvPr/>
        </p:nvSpPr>
        <p:spPr>
          <a:xfrm>
            <a:off x="1570981" y="1324078"/>
            <a:ext cx="2622884" cy="7090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/>
              <a:t>Copyright </a:t>
            </a:r>
            <a:r>
              <a:rPr lang="pl-PL" dirty="0" err="1"/>
              <a:t>agreement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C9EF453-5AFD-4524-B1CA-EFC51E8699BD}"/>
              </a:ext>
            </a:extLst>
          </p:cNvPr>
          <p:cNvSpPr txBox="1">
            <a:spLocks/>
          </p:cNvSpPr>
          <p:nvPr/>
        </p:nvSpPr>
        <p:spPr>
          <a:xfrm>
            <a:off x="309879" y="3399856"/>
            <a:ext cx="4506686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Read the License to </a:t>
            </a:r>
            <a:r>
              <a:rPr lang="pl-PL" sz="1500" dirty="0" err="1"/>
              <a:t>publish</a:t>
            </a:r>
            <a:r>
              <a:rPr lang="pl-PL" sz="1500" dirty="0"/>
              <a:t> for </a:t>
            </a:r>
            <a:r>
              <a:rPr lang="pl-PL" sz="1500" dirty="0" err="1"/>
              <a:t>journals</a:t>
            </a:r>
            <a:r>
              <a:rPr lang="pl-PL" sz="1500" dirty="0"/>
              <a:t> and </a:t>
            </a:r>
            <a:r>
              <a:rPr lang="pl-PL" sz="1500" dirty="0" err="1"/>
              <a:t>indicate</a:t>
            </a:r>
            <a:r>
              <a:rPr lang="pl-PL" sz="1500" dirty="0"/>
              <a:t>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agree</a:t>
            </a:r>
            <a:r>
              <a:rPr lang="pl-PL" sz="1500" dirty="0"/>
              <a:t> to the </a:t>
            </a:r>
            <a:r>
              <a:rPr lang="pl-PL" sz="1500" dirty="0" err="1"/>
              <a:t>terms</a:t>
            </a:r>
            <a:r>
              <a:rPr lang="pl-PL" sz="1500" dirty="0"/>
              <a:t> and </a:t>
            </a:r>
            <a:r>
              <a:rPr lang="pl-PL" sz="1500" dirty="0" err="1"/>
              <a:t>conditions</a:t>
            </a:r>
            <a:r>
              <a:rPr lang="pl-PL" sz="1500" dirty="0"/>
              <a:t> </a:t>
            </a:r>
            <a:endParaRPr lang="en-US" sz="15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339A436-BC24-2040-848E-3A1AE282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660"/>
            <a:ext cx="5312728" cy="205919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B1708A1-FAFB-9FEA-4854-FF5532BB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728" y="977672"/>
            <a:ext cx="3514360" cy="3785623"/>
          </a:xfrm>
          <a:prstGeom prst="rect">
            <a:avLst/>
          </a:prstGeom>
        </p:spPr>
      </p:pic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5B3351C7-6869-D626-0D78-9A467B31C3BD}"/>
              </a:ext>
            </a:extLst>
          </p:cNvPr>
          <p:cNvSpPr/>
          <p:nvPr/>
        </p:nvSpPr>
        <p:spPr>
          <a:xfrm rot="17655609">
            <a:off x="4117950" y="1494461"/>
            <a:ext cx="715021" cy="175159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Manuscript</a:t>
            </a:r>
            <a:r>
              <a:rPr lang="pl-PL" dirty="0"/>
              <a:t> </a:t>
            </a:r>
            <a:r>
              <a:rPr lang="pl-PL" dirty="0" err="1"/>
              <a:t>upload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F006C6FA-1336-5E5E-95BF-F5C18B9F5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" y="1129172"/>
            <a:ext cx="7262915" cy="4014327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B88A5123-865A-894C-20DF-A0A3EE4FF672}"/>
              </a:ext>
            </a:extLst>
          </p:cNvPr>
          <p:cNvSpPr txBox="1">
            <a:spLocks/>
          </p:cNvSpPr>
          <p:nvPr/>
        </p:nvSpPr>
        <p:spPr>
          <a:xfrm>
            <a:off x="155944" y="3273569"/>
            <a:ext cx="2221449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Apart</a:t>
            </a:r>
            <a:r>
              <a:rPr lang="pl-PL" sz="1500" dirty="0"/>
              <a:t> from the </a:t>
            </a:r>
            <a:r>
              <a:rPr lang="pl-PL" sz="1500" dirty="0" err="1"/>
              <a:t>manuscript</a:t>
            </a:r>
            <a:r>
              <a:rPr lang="pl-PL" sz="1500" dirty="0"/>
              <a:t>,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might</a:t>
            </a:r>
            <a:r>
              <a:rPr lang="pl-PL" sz="1500" dirty="0"/>
              <a:t> </a:t>
            </a:r>
            <a:r>
              <a:rPr lang="pl-PL" sz="1500" dirty="0" err="1"/>
              <a:t>need</a:t>
            </a:r>
            <a:r>
              <a:rPr lang="pl-PL" sz="1500" dirty="0"/>
              <a:t> to </a:t>
            </a:r>
            <a:r>
              <a:rPr lang="pl-PL" sz="1500" dirty="0" err="1"/>
              <a:t>upload</a:t>
            </a:r>
            <a:r>
              <a:rPr lang="pl-PL" sz="1500" dirty="0"/>
              <a:t> </a:t>
            </a:r>
            <a:r>
              <a:rPr lang="pl-PL" sz="1500" dirty="0" err="1"/>
              <a:t>additional</a:t>
            </a:r>
            <a:r>
              <a:rPr lang="pl-PL" sz="1500" dirty="0"/>
              <a:t> </a:t>
            </a:r>
            <a:r>
              <a:rPr lang="pl-PL" sz="1500" dirty="0" err="1"/>
              <a:t>files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951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CAF53E87-1AFA-42D9-CA8C-537DAD1A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3" y="999835"/>
            <a:ext cx="7450111" cy="3976877"/>
          </a:xfrm>
          <a:prstGeom prst="rect">
            <a:avLst/>
          </a:prstGeom>
        </p:spPr>
      </p:pic>
      <p:sp>
        <p:nvSpPr>
          <p:cNvPr id="2" name="Podtytuł 2">
            <a:extLst>
              <a:ext uri="{FF2B5EF4-FFF2-40B4-BE49-F238E27FC236}">
                <a16:creationId xmlns:a16="http://schemas.microsoft.com/office/drawing/2014/main" id="{A17A71F9-EB98-ED3A-F421-A6CA4886726C}"/>
              </a:ext>
            </a:extLst>
          </p:cNvPr>
          <p:cNvSpPr txBox="1">
            <a:spLocks/>
          </p:cNvSpPr>
          <p:nvPr/>
        </p:nvSpPr>
        <p:spPr>
          <a:xfrm>
            <a:off x="155944" y="3273569"/>
            <a:ext cx="2367250" cy="16146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add</a:t>
            </a:r>
            <a:r>
              <a:rPr lang="pl-PL" sz="1500" dirty="0"/>
              <a:t> a minimum </a:t>
            </a:r>
            <a:r>
              <a:rPr lang="pl-PL" sz="1500" dirty="0" err="1"/>
              <a:t>number</a:t>
            </a:r>
            <a:r>
              <a:rPr lang="pl-PL" sz="1500" dirty="0"/>
              <a:t> of </a:t>
            </a:r>
            <a:r>
              <a:rPr lang="pl-PL" sz="1500" dirty="0" err="1"/>
              <a:t>required</a:t>
            </a:r>
            <a:r>
              <a:rPr lang="pl-PL" sz="1500" dirty="0"/>
              <a:t> </a:t>
            </a:r>
            <a:r>
              <a:rPr lang="pl-PL" sz="1500" dirty="0" err="1"/>
              <a:t>keywords</a:t>
            </a:r>
            <a:r>
              <a:rPr lang="pl-PL" sz="1500" dirty="0"/>
              <a:t> –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necessary</a:t>
            </a:r>
            <a:r>
              <a:rPr lang="pl-PL" sz="1500" dirty="0"/>
              <a:t> for </a:t>
            </a:r>
            <a:r>
              <a:rPr lang="pl-PL" sz="1500" dirty="0" err="1"/>
              <a:t>us</a:t>
            </a:r>
            <a:r>
              <a:rPr lang="pl-PL" sz="1500" dirty="0"/>
              <a:t> to be </a:t>
            </a:r>
            <a:r>
              <a:rPr lang="pl-PL" sz="1500" dirty="0" err="1"/>
              <a:t>able</a:t>
            </a:r>
            <a:r>
              <a:rPr lang="pl-PL" sz="1500" dirty="0"/>
              <a:t> to </a:t>
            </a:r>
            <a:r>
              <a:rPr lang="pl-PL" sz="1500" dirty="0" err="1"/>
              <a:t>provide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with a </a:t>
            </a:r>
            <a:r>
              <a:rPr lang="pl-PL" sz="1500" dirty="0" err="1"/>
              <a:t>quality</a:t>
            </a:r>
            <a:r>
              <a:rPr lang="pl-PL" sz="1500" dirty="0"/>
              <a:t> and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peer-review</a:t>
            </a:r>
            <a:r>
              <a:rPr lang="pl-PL" sz="1500" dirty="0"/>
              <a:t> </a:t>
            </a:r>
            <a:r>
              <a:rPr lang="pl-PL" sz="1500" dirty="0" err="1"/>
              <a:t>process</a:t>
            </a:r>
            <a:r>
              <a:rPr lang="pl-PL" sz="1500" dirty="0"/>
              <a:t>  </a:t>
            </a:r>
            <a:endParaRPr lang="en-US" sz="1500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B2A26E7B-1052-E1D3-10A1-77BD7B40837B}"/>
              </a:ext>
            </a:extLst>
          </p:cNvPr>
          <p:cNvSpPr/>
          <p:nvPr/>
        </p:nvSpPr>
        <p:spPr>
          <a:xfrm>
            <a:off x="6906128" y="3196963"/>
            <a:ext cx="1000339" cy="4105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886B8DA9-DAA6-E3D2-D52D-2536BECADBDC}"/>
              </a:ext>
            </a:extLst>
          </p:cNvPr>
          <p:cNvSpPr/>
          <p:nvPr/>
        </p:nvSpPr>
        <p:spPr>
          <a:xfrm rot="4304625">
            <a:off x="4142124" y="1944822"/>
            <a:ext cx="715021" cy="138985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Article</a:t>
            </a:r>
            <a:r>
              <a:rPr lang="pl-PL" dirty="0"/>
              <a:t> </a:t>
            </a:r>
            <a:r>
              <a:rPr lang="pl-PL" dirty="0" err="1"/>
              <a:t>submission</a:t>
            </a:r>
            <a:r>
              <a:rPr lang="pl-PL" dirty="0"/>
              <a:t> in a </a:t>
            </a:r>
            <a:r>
              <a:rPr lang="pl-PL" dirty="0" err="1"/>
              <a:t>nutshell</a:t>
            </a:r>
            <a:endParaRPr lang="en-US" dirty="0"/>
          </a:p>
        </p:txBody>
      </p:sp>
      <p:pic>
        <p:nvPicPr>
          <p:cNvPr id="6" name="Obraz 5" descr="Obraz zawierający tekst, zrzut ekranu, Czcionka, Strona internetowa&#10;&#10;Opis wygenerowany automatycznie">
            <a:extLst>
              <a:ext uri="{FF2B5EF4-FFF2-40B4-BE49-F238E27FC236}">
                <a16:creationId xmlns:a16="http://schemas.microsoft.com/office/drawing/2014/main" id="{B5814590-4184-BE32-71B2-E7D3C626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5" y="1063800"/>
            <a:ext cx="7330190" cy="378406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6D6A5F6-6BB4-8825-7B78-BA76175DC1BD}"/>
              </a:ext>
            </a:extLst>
          </p:cNvPr>
          <p:cNvSpPr/>
          <p:nvPr/>
        </p:nvSpPr>
        <p:spPr>
          <a:xfrm>
            <a:off x="4303868" y="3052583"/>
            <a:ext cx="948776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A54517C-D908-134D-E699-7DB8C23FCE85}"/>
              </a:ext>
            </a:extLst>
          </p:cNvPr>
          <p:cNvSpPr/>
          <p:nvPr/>
        </p:nvSpPr>
        <p:spPr>
          <a:xfrm>
            <a:off x="4303868" y="3404363"/>
            <a:ext cx="1313341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4070CC2-D340-7092-843D-8E42FC290958}"/>
              </a:ext>
            </a:extLst>
          </p:cNvPr>
          <p:cNvSpPr/>
          <p:nvPr/>
        </p:nvSpPr>
        <p:spPr>
          <a:xfrm>
            <a:off x="6088109" y="3096124"/>
            <a:ext cx="1313341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3DEA222-4D87-B7A5-0897-8DAC96D7AE03}"/>
              </a:ext>
            </a:extLst>
          </p:cNvPr>
          <p:cNvSpPr/>
          <p:nvPr/>
        </p:nvSpPr>
        <p:spPr>
          <a:xfrm>
            <a:off x="5972377" y="3262274"/>
            <a:ext cx="1313341" cy="1650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AC869CF-8BEE-3DA9-9159-9956DC68B483}"/>
              </a:ext>
            </a:extLst>
          </p:cNvPr>
          <p:cNvSpPr txBox="1">
            <a:spLocks/>
          </p:cNvSpPr>
          <p:nvPr/>
        </p:nvSpPr>
        <p:spPr>
          <a:xfrm>
            <a:off x="155944" y="3273569"/>
            <a:ext cx="2367250" cy="16146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provide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email </a:t>
            </a:r>
            <a:r>
              <a:rPr lang="pl-PL" sz="1500" dirty="0" err="1"/>
              <a:t>address</a:t>
            </a:r>
            <a:r>
              <a:rPr lang="pl-PL" sz="1500" dirty="0"/>
              <a:t> in the </a:t>
            </a:r>
            <a:r>
              <a:rPr lang="pl-PL" sz="1500" dirty="0" err="1"/>
              <a:t>institutional</a:t>
            </a:r>
            <a:r>
              <a:rPr lang="pl-PL" sz="1500" dirty="0"/>
              <a:t> </a:t>
            </a:r>
            <a:r>
              <a:rPr lang="pl-PL" sz="1500" dirty="0" err="1"/>
              <a:t>domain</a:t>
            </a:r>
            <a:r>
              <a:rPr lang="pl-PL" sz="1500" dirty="0"/>
              <a:t> –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important</a:t>
            </a:r>
            <a:r>
              <a:rPr lang="pl-PL" sz="1500" dirty="0"/>
              <a:t> for the </a:t>
            </a:r>
            <a:r>
              <a:rPr lang="pl-PL" sz="1500" dirty="0" err="1"/>
              <a:t>future</a:t>
            </a:r>
            <a:r>
              <a:rPr lang="pl-PL" sz="1500" dirty="0"/>
              <a:t> </a:t>
            </a:r>
            <a:r>
              <a:rPr lang="pl-PL" sz="1500" dirty="0" err="1"/>
              <a:t>recognition</a:t>
            </a:r>
            <a:r>
              <a:rPr lang="pl-PL" sz="1500" dirty="0"/>
              <a:t> of the </a:t>
            </a:r>
            <a:r>
              <a:rPr lang="pl-PL" sz="1500" dirty="0" err="1"/>
              <a:t>funding</a:t>
            </a:r>
            <a:r>
              <a:rPr lang="pl-PL" sz="1500" dirty="0"/>
              <a:t> </a:t>
            </a:r>
            <a:r>
              <a:rPr lang="pl-PL" sz="1500" dirty="0" err="1"/>
              <a:t>eligibility</a:t>
            </a:r>
            <a:r>
              <a:rPr lang="pl-PL" sz="1500" dirty="0"/>
              <a:t> 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000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B27C1-116A-0B11-0FA8-4C575DD2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General </a:t>
            </a:r>
            <a:r>
              <a:rPr lang="pl-PL" sz="3200" dirty="0" err="1"/>
              <a:t>rules</a:t>
            </a:r>
            <a:r>
              <a:rPr lang="pl-PL" sz="3200" dirty="0"/>
              <a:t> for </a:t>
            </a:r>
            <a:r>
              <a:rPr lang="pl-PL" sz="3200" dirty="0" err="1"/>
              <a:t>all</a:t>
            </a:r>
            <a:r>
              <a:rPr lang="pl-PL" sz="3200" dirty="0"/>
              <a:t> </a:t>
            </a:r>
            <a:r>
              <a:rPr lang="pl-PL" sz="3200" dirty="0" err="1"/>
              <a:t>types</a:t>
            </a:r>
            <a:r>
              <a:rPr lang="pl-PL" sz="3200" dirty="0"/>
              <a:t> of </a:t>
            </a:r>
            <a:r>
              <a:rPr lang="pl-PL" sz="3200" dirty="0" err="1"/>
              <a:t>workflows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BD1322-A2A7-4721-B2E1-73C5BA67911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203479"/>
            <a:ext cx="8229240" cy="3304725"/>
          </a:xfrm>
        </p:spPr>
        <p:txBody>
          <a:bodyPr>
            <a:normAutofit/>
          </a:bodyPr>
          <a:lstStyle/>
          <a:p>
            <a:endParaRPr lang="pl-PL" sz="1800" dirty="0"/>
          </a:p>
          <a:p>
            <a:r>
              <a:rPr lang="pl-PL" sz="1800" dirty="0" err="1"/>
              <a:t>Authors</a:t>
            </a:r>
            <a:r>
              <a:rPr lang="pl-PL" sz="1800" dirty="0"/>
              <a:t> </a:t>
            </a:r>
            <a:r>
              <a:rPr lang="pl-PL" sz="1800" dirty="0" err="1"/>
              <a:t>should</a:t>
            </a:r>
            <a:r>
              <a:rPr lang="pl-PL" sz="1800" dirty="0"/>
              <a:t> </a:t>
            </a:r>
            <a:r>
              <a:rPr lang="pl-PL" sz="1800" dirty="0" err="1"/>
              <a:t>always</a:t>
            </a:r>
            <a:r>
              <a:rPr lang="pl-PL" sz="1800" dirty="0"/>
              <a:t> </a:t>
            </a:r>
            <a:r>
              <a:rPr lang="pl-PL" sz="1800" dirty="0" err="1"/>
              <a:t>use</a:t>
            </a:r>
            <a:r>
              <a:rPr lang="pl-PL" sz="1800" dirty="0"/>
              <a:t>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affiliated</a:t>
            </a:r>
            <a:r>
              <a:rPr lang="pl-PL" sz="1800" dirty="0"/>
              <a:t> email </a:t>
            </a:r>
            <a:r>
              <a:rPr lang="pl-PL" sz="1800" dirty="0" err="1"/>
              <a:t>domains</a:t>
            </a:r>
            <a:r>
              <a:rPr lang="pl-PL" sz="1800" dirty="0"/>
              <a:t> and the </a:t>
            </a:r>
            <a:r>
              <a:rPr lang="pl-PL" sz="1800" dirty="0" err="1"/>
              <a:t>name</a:t>
            </a:r>
            <a:r>
              <a:rPr lang="pl-PL" sz="1800" dirty="0"/>
              <a:t> of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affiliated</a:t>
            </a:r>
            <a:r>
              <a:rPr lang="pl-PL" sz="1800" dirty="0"/>
              <a:t> </a:t>
            </a:r>
            <a:r>
              <a:rPr lang="pl-PL" sz="1800" dirty="0" err="1"/>
              <a:t>institution</a:t>
            </a:r>
            <a:r>
              <a:rPr lang="pl-PL" sz="1800" dirty="0"/>
              <a:t> to be </a:t>
            </a:r>
            <a:r>
              <a:rPr lang="pl-PL" sz="1800" dirty="0" err="1"/>
              <a:t>recognized</a:t>
            </a:r>
            <a:r>
              <a:rPr lang="pl-PL" sz="1800" dirty="0"/>
              <a:t> in RL.</a:t>
            </a:r>
          </a:p>
          <a:p>
            <a:r>
              <a:rPr lang="pl-PL" sz="1800" dirty="0"/>
              <a:t>The </a:t>
            </a:r>
            <a:r>
              <a:rPr lang="pl-PL" sz="1800" dirty="0" err="1"/>
              <a:t>usage</a:t>
            </a:r>
            <a:r>
              <a:rPr lang="pl-PL" sz="1800" dirty="0"/>
              <a:t> of non-</a:t>
            </a:r>
            <a:r>
              <a:rPr lang="pl-PL" sz="1800" dirty="0" err="1"/>
              <a:t>affiliated</a:t>
            </a:r>
            <a:r>
              <a:rPr lang="pl-PL" sz="1800" dirty="0"/>
              <a:t> email </a:t>
            </a:r>
            <a:r>
              <a:rPr lang="pl-PL" sz="1800" dirty="0" err="1"/>
              <a:t>domains</a:t>
            </a:r>
            <a:r>
              <a:rPr lang="pl-PL" sz="1800" dirty="0"/>
              <a:t> (</a:t>
            </a:r>
            <a:r>
              <a:rPr lang="pl-PL" sz="1800" dirty="0" err="1"/>
              <a:t>e.g</a:t>
            </a:r>
            <a:r>
              <a:rPr lang="pl-PL" sz="1800" dirty="0"/>
              <a:t>. </a:t>
            </a:r>
            <a:r>
              <a:rPr lang="pl-PL" sz="1800" dirty="0" err="1"/>
              <a:t>commercial</a:t>
            </a:r>
            <a:r>
              <a:rPr lang="pl-PL" sz="1800" dirty="0"/>
              <a:t> </a:t>
            </a:r>
            <a:r>
              <a:rPr lang="pl-PL" sz="1800" dirty="0" err="1"/>
              <a:t>domains</a:t>
            </a:r>
            <a:r>
              <a:rPr lang="pl-PL" sz="1800" dirty="0"/>
              <a:t> </a:t>
            </a:r>
            <a:r>
              <a:rPr lang="pl-PL" sz="1800" dirty="0" err="1"/>
              <a:t>like</a:t>
            </a:r>
            <a:r>
              <a:rPr lang="pl-PL" sz="1800" dirty="0"/>
              <a:t> @gmail.com, @yahoo.com) </a:t>
            </a:r>
            <a:r>
              <a:rPr lang="pl-PL" sz="1800" dirty="0" err="1"/>
              <a:t>eliminates</a:t>
            </a:r>
            <a:r>
              <a:rPr lang="pl-PL" sz="1800" dirty="0"/>
              <a:t> </a:t>
            </a:r>
            <a:r>
              <a:rPr lang="pl-PL" sz="1800" dirty="0" err="1"/>
              <a:t>authors</a:t>
            </a:r>
            <a:r>
              <a:rPr lang="pl-PL" sz="1800" dirty="0"/>
              <a:t> from the automatic </a:t>
            </a:r>
            <a:r>
              <a:rPr lang="pl-PL" sz="1800" dirty="0" err="1"/>
              <a:t>recognition</a:t>
            </a:r>
            <a:r>
              <a:rPr lang="pl-PL" sz="1800" dirty="0"/>
              <a:t> by </a:t>
            </a:r>
            <a:r>
              <a:rPr lang="pl-PL" sz="1800" dirty="0" err="1"/>
              <a:t>RightsLink</a:t>
            </a:r>
            <a:r>
              <a:rPr lang="pl-PL" sz="1800" dirty="0"/>
              <a:t>. </a:t>
            </a:r>
          </a:p>
          <a:p>
            <a:r>
              <a:rPr lang="pl-PL" sz="1800" dirty="0" err="1"/>
              <a:t>Omitting</a:t>
            </a:r>
            <a:r>
              <a:rPr lang="pl-PL" sz="1800" dirty="0"/>
              <a:t> the </a:t>
            </a:r>
            <a:r>
              <a:rPr lang="pl-PL" sz="1800" dirty="0" err="1"/>
              <a:t>affiliation</a:t>
            </a:r>
            <a:r>
              <a:rPr lang="pl-PL" sz="1800" dirty="0"/>
              <a:t> </a:t>
            </a:r>
            <a:r>
              <a:rPr lang="pl-PL" sz="1800" dirty="0" err="1"/>
              <a:t>name</a:t>
            </a:r>
            <a:r>
              <a:rPr lang="pl-PL" sz="1800" dirty="0"/>
              <a:t> </a:t>
            </a:r>
            <a:r>
              <a:rPr lang="pl-PL" sz="1800" dirty="0" err="1"/>
              <a:t>causes</a:t>
            </a:r>
            <a:r>
              <a:rPr lang="pl-PL" sz="1800" dirty="0"/>
              <a:t> </a:t>
            </a:r>
            <a:r>
              <a:rPr lang="pl-PL" sz="1800" dirty="0" err="1"/>
              <a:t>authors</a:t>
            </a:r>
            <a:r>
              <a:rPr lang="pl-PL" sz="1800" dirty="0"/>
              <a:t> to be </a:t>
            </a:r>
            <a:r>
              <a:rPr lang="pl-PL" sz="1800" dirty="0" err="1"/>
              <a:t>eliminated</a:t>
            </a:r>
            <a:r>
              <a:rPr lang="pl-PL" sz="1800" dirty="0"/>
              <a:t> from the automatic </a:t>
            </a:r>
            <a:r>
              <a:rPr lang="pl-PL" sz="1800" dirty="0" err="1"/>
              <a:t>recognition</a:t>
            </a:r>
            <a:r>
              <a:rPr lang="pl-PL" sz="1800" dirty="0"/>
              <a:t> via the RINGGOLD </a:t>
            </a:r>
            <a:r>
              <a:rPr lang="pl-PL" sz="1800" dirty="0" err="1"/>
              <a:t>number</a:t>
            </a:r>
            <a:r>
              <a:rPr lang="pl-PL" sz="1800" dirty="0"/>
              <a:t> by </a:t>
            </a:r>
            <a:r>
              <a:rPr lang="pl-PL" sz="1800" dirty="0" err="1"/>
              <a:t>RightsLink</a:t>
            </a:r>
            <a:r>
              <a:rPr lang="pl-PL" sz="1800" dirty="0"/>
              <a:t>.</a:t>
            </a:r>
          </a:p>
          <a:p>
            <a:r>
              <a:rPr lang="pl-PL" sz="1800" dirty="0"/>
              <a:t>In </a:t>
            </a:r>
            <a:r>
              <a:rPr lang="pl-PL" sz="1800" dirty="0" err="1"/>
              <a:t>effect</a:t>
            </a:r>
            <a:r>
              <a:rPr lang="pl-PL" sz="1800" dirty="0"/>
              <a:t>, the </a:t>
            </a:r>
            <a:r>
              <a:rPr lang="pl-PL" sz="1800" dirty="0" err="1"/>
              <a:t>metadata</a:t>
            </a:r>
            <a:r>
              <a:rPr lang="pl-PL" sz="1800" dirty="0"/>
              <a:t> </a:t>
            </a:r>
            <a:r>
              <a:rPr lang="pl-PL" sz="1800" dirty="0" err="1"/>
              <a:t>needs</a:t>
            </a:r>
            <a:r>
              <a:rPr lang="pl-PL" sz="1800" dirty="0"/>
              <a:t> to be </a:t>
            </a:r>
            <a:r>
              <a:rPr lang="pl-PL" sz="1800" dirty="0" err="1"/>
              <a:t>edited</a:t>
            </a:r>
            <a:r>
              <a:rPr lang="pl-PL" sz="1800" dirty="0"/>
              <a:t> </a:t>
            </a:r>
            <a:r>
              <a:rPr lang="pl-PL" sz="1800" dirty="0" err="1"/>
              <a:t>manually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slowed</a:t>
            </a:r>
            <a:r>
              <a:rPr lang="pl-PL" sz="1800" dirty="0"/>
              <a:t> the </a:t>
            </a:r>
            <a:r>
              <a:rPr lang="pl-PL" sz="1800" dirty="0" err="1"/>
              <a:t>funding</a:t>
            </a:r>
            <a:r>
              <a:rPr lang="pl-PL" sz="1800" dirty="0"/>
              <a:t> </a:t>
            </a:r>
            <a:r>
              <a:rPr lang="pl-PL" sz="1800" dirty="0" err="1"/>
              <a:t>distribution</a:t>
            </a:r>
            <a:r>
              <a:rPr lang="pl-PL" sz="1800" dirty="0"/>
              <a:t> </a:t>
            </a:r>
            <a:r>
              <a:rPr lang="pl-PL" sz="1800" dirty="0" err="1"/>
              <a:t>process</a:t>
            </a:r>
            <a:r>
              <a:rPr lang="pl-PL" sz="18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3055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55D41E4-CF2D-57C2-0D8A-5B33BAA6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9" y="1028347"/>
            <a:ext cx="6965099" cy="30868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4DF0D1-596F-DC9E-036D-6913A57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</p:spPr>
        <p:txBody>
          <a:bodyPr/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3" name="Obraz 2" descr="Obraz zawierający tekst, oprogramowanie, numer, zrzut ekranu">
            <a:extLst>
              <a:ext uri="{FF2B5EF4-FFF2-40B4-BE49-F238E27FC236}">
                <a16:creationId xmlns:a16="http://schemas.microsoft.com/office/drawing/2014/main" id="{7EB06EB1-E96A-2FD4-3948-0E63118BE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01" y="924670"/>
            <a:ext cx="3577306" cy="1546440"/>
          </a:xfrm>
          <a:prstGeom prst="rect">
            <a:avLst/>
          </a:prstGeom>
        </p:spPr>
      </p:pic>
      <p:sp>
        <p:nvSpPr>
          <p:cNvPr id="6" name="Strzałka: zakrzywiona w górę 5">
            <a:extLst>
              <a:ext uri="{FF2B5EF4-FFF2-40B4-BE49-F238E27FC236}">
                <a16:creationId xmlns:a16="http://schemas.microsoft.com/office/drawing/2014/main" id="{98D41E30-20C3-625F-892F-8659419B3DD9}"/>
              </a:ext>
            </a:extLst>
          </p:cNvPr>
          <p:cNvSpPr/>
          <p:nvPr/>
        </p:nvSpPr>
        <p:spPr>
          <a:xfrm>
            <a:off x="1093155" y="2362685"/>
            <a:ext cx="4145738" cy="61941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Automatic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(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touch-free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)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AnD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Auto-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Approvals</a:t>
            </a: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21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3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DD040-C586-6B2A-1810-B9BE46D3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82"/>
            <a:ext cx="8229240" cy="858600"/>
          </a:xfrm>
        </p:spPr>
        <p:txBody>
          <a:bodyPr/>
          <a:lstStyle/>
          <a:p>
            <a:r>
              <a:rPr lang="pl-PL" sz="2800" b="1" dirty="0" err="1"/>
              <a:t>Overwiew</a:t>
            </a:r>
            <a:r>
              <a:rPr lang="pl-PL" sz="2800" b="1" dirty="0"/>
              <a:t> of </a:t>
            </a:r>
            <a:r>
              <a:rPr lang="pl-PL" sz="2800" b="1" dirty="0" err="1"/>
              <a:t>author</a:t>
            </a:r>
            <a:r>
              <a:rPr lang="pl-PL" sz="2800" b="1" dirty="0"/>
              <a:t> </a:t>
            </a:r>
            <a:r>
              <a:rPr lang="pl-PL" sz="2800" b="1" dirty="0" err="1"/>
              <a:t>touchfree</a:t>
            </a:r>
            <a:r>
              <a:rPr lang="pl-PL" sz="2800" b="1" dirty="0"/>
              <a:t> </a:t>
            </a:r>
            <a:r>
              <a:rPr lang="pl-PL" sz="2800" b="1" dirty="0" err="1"/>
              <a:t>workflow</a:t>
            </a:r>
            <a:endParaRPr lang="pl-PL" sz="2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4DBDFC-95DE-9245-2178-E47583ACD66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203479"/>
            <a:ext cx="8229240" cy="38150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Step 1: </a:t>
            </a:r>
            <a:r>
              <a:rPr lang="pl-PL" sz="2000" dirty="0"/>
              <a:t>The </a:t>
            </a:r>
            <a:r>
              <a:rPr lang="pl-PL" sz="2000" dirty="0" err="1"/>
              <a:t>article</a:t>
            </a:r>
            <a:r>
              <a:rPr lang="en-US" sz="2000" dirty="0"/>
              <a:t> is accepted for publication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Step 2: The institution is notified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Step 3: The </a:t>
            </a:r>
            <a:r>
              <a:rPr lang="pl-PL" sz="2000" dirty="0" err="1"/>
              <a:t>funding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automatically</a:t>
            </a:r>
            <a:r>
              <a:rPr lang="pl-PL" sz="2000" dirty="0"/>
              <a:t> </a:t>
            </a:r>
            <a:r>
              <a:rPr lang="pl-PL" sz="2000" dirty="0" err="1"/>
              <a:t>approved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Step 4: </a:t>
            </a:r>
            <a:r>
              <a:rPr lang="pl-PL" sz="2000" dirty="0"/>
              <a:t>The </a:t>
            </a:r>
            <a:r>
              <a:rPr lang="pl-PL" sz="2000" dirty="0" err="1"/>
              <a:t>author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notified</a:t>
            </a:r>
            <a:r>
              <a:rPr lang="en-US" sz="2000" dirty="0"/>
              <a:t>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en-US" sz="1400" dirty="0"/>
              <a:t>If approved the author is informed the article will be published (Open Access) and the APC covered by his institution.</a:t>
            </a:r>
            <a:endParaRPr lang="pl-PL" sz="1400" dirty="0"/>
          </a:p>
          <a:p>
            <a:endParaRPr lang="en-US" sz="1400" dirty="0"/>
          </a:p>
          <a:p>
            <a:r>
              <a:rPr lang="en-US" sz="1400" dirty="0"/>
              <a:t>If denied (</a:t>
            </a:r>
            <a:r>
              <a:rPr lang="en-US" sz="1400" b="1" dirty="0"/>
              <a:t>Hybrid</a:t>
            </a:r>
            <a:r>
              <a:rPr lang="en-US" sz="1400" dirty="0"/>
              <a:t>), the author is informed that his article will be published behind the paywall unless the author covers the APC himself.</a:t>
            </a:r>
            <a:endParaRPr lang="pl-PL" sz="1400" dirty="0"/>
          </a:p>
          <a:p>
            <a:endParaRPr lang="en-US" sz="1400" dirty="0"/>
          </a:p>
          <a:p>
            <a:r>
              <a:rPr lang="en-US" sz="1400" dirty="0"/>
              <a:t>If denied (</a:t>
            </a:r>
            <a:r>
              <a:rPr lang="en-US" sz="1400" b="1" dirty="0"/>
              <a:t>Pure OA</a:t>
            </a:r>
            <a:r>
              <a:rPr lang="en-US" sz="1400" dirty="0"/>
              <a:t>), the author is informed that he </a:t>
            </a:r>
            <a:r>
              <a:rPr lang="en-US" sz="1400" b="1" dirty="0"/>
              <a:t>needs</a:t>
            </a:r>
            <a:r>
              <a:rPr lang="en-US" sz="1400" dirty="0"/>
              <a:t> to pay the APC to get publication for his article.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4057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DD040-C586-6B2A-1810-B9BE46D3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Article is accepted for publication</a:t>
            </a:r>
            <a:endParaRPr lang="pl-PL" sz="2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4DBDFC-95DE-9245-2178-E47583ACD66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1628" y="1063800"/>
            <a:ext cx="8229240" cy="37633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author has an article accepted for publication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• If metadata matches an existing agreement the author is not contacted.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• Metadata is based on </a:t>
            </a:r>
            <a:r>
              <a:rPr lang="pl-PL" sz="2000" dirty="0"/>
              <a:t>the </a:t>
            </a:r>
            <a:r>
              <a:rPr lang="en-US" sz="2000" dirty="0"/>
              <a:t>agreement information </a:t>
            </a:r>
            <a:r>
              <a:rPr lang="pl-PL" sz="2000" dirty="0"/>
              <a:t>in </a:t>
            </a:r>
            <a:r>
              <a:rPr lang="pl-PL" sz="2000" dirty="0" err="1"/>
              <a:t>Rightslink</a:t>
            </a:r>
            <a:r>
              <a:rPr lang="pl-PL" sz="2000" dirty="0"/>
              <a:t> and the </a:t>
            </a:r>
            <a:r>
              <a:rPr lang="pl-PL" sz="2000" dirty="0" err="1"/>
              <a:t>article</a:t>
            </a:r>
            <a:r>
              <a:rPr lang="en-US" sz="2000" dirty="0"/>
              <a:t> data sent to </a:t>
            </a:r>
            <a:r>
              <a:rPr lang="en-US" sz="2000" dirty="0" err="1"/>
              <a:t>Rightslink</a:t>
            </a:r>
            <a:r>
              <a:rPr lang="en-US" sz="2000" dirty="0"/>
              <a:t> by the publisher </a:t>
            </a:r>
            <a:r>
              <a:rPr lang="pl-PL" sz="2000" dirty="0"/>
              <a:t>(</a:t>
            </a:r>
            <a:r>
              <a:rPr lang="en-US" sz="2000" dirty="0"/>
              <a:t>the corresponding author’s Ringgold ID or email domain</a:t>
            </a:r>
            <a:r>
              <a:rPr lang="pl-PL" sz="2000" dirty="0"/>
              <a:t>)</a:t>
            </a:r>
            <a:r>
              <a:rPr lang="en-US" sz="2000" dirty="0"/>
              <a:t>.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0834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468D32-665D-0212-ACCE-63169F6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0"/>
            <a:ext cx="8229240" cy="858600"/>
          </a:xfrm>
        </p:spPr>
        <p:txBody>
          <a:bodyPr/>
          <a:lstStyle/>
          <a:p>
            <a:r>
              <a:rPr lang="en-US" sz="2800" dirty="0"/>
              <a:t>The institution is notified</a:t>
            </a:r>
            <a:endParaRPr lang="pl-PL" sz="2800" dirty="0"/>
          </a:p>
        </p:txBody>
      </p:sp>
      <p:pic>
        <p:nvPicPr>
          <p:cNvPr id="6" name="Obraz 5" descr="Obraz zawierający tekst, zrzut ekranu, Strona internetowa, oprogramowanie&#10;&#10;Opis wygenerowany automatycznie">
            <a:extLst>
              <a:ext uri="{FF2B5EF4-FFF2-40B4-BE49-F238E27FC236}">
                <a16:creationId xmlns:a16="http://schemas.microsoft.com/office/drawing/2014/main" id="{3A681A2E-5899-828E-71DD-85FEE984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90" y="616689"/>
            <a:ext cx="4461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468D32-665D-0212-ACCE-63169F6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05" y="-127591"/>
            <a:ext cx="8229240" cy="858600"/>
          </a:xfrm>
        </p:spPr>
        <p:txBody>
          <a:bodyPr/>
          <a:lstStyle/>
          <a:p>
            <a:r>
              <a:rPr lang="en-US" sz="2800" dirty="0"/>
              <a:t>The author is notified (approval)</a:t>
            </a:r>
            <a:endParaRPr lang="pl-PL" sz="2800" dirty="0"/>
          </a:p>
        </p:txBody>
      </p:sp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CE3579FE-9776-F74C-61F0-EBE5E5B57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41" y="471831"/>
            <a:ext cx="3886318" cy="56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92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A468D32-665D-0212-ACCE-63169F63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-163205"/>
            <a:ext cx="8229240" cy="858600"/>
          </a:xfrm>
        </p:spPr>
        <p:txBody>
          <a:bodyPr/>
          <a:lstStyle/>
          <a:p>
            <a:r>
              <a:rPr lang="en-US" sz="2800" dirty="0"/>
              <a:t>The author is notified (</a:t>
            </a:r>
            <a:r>
              <a:rPr lang="pl-PL" sz="2800" dirty="0" err="1"/>
              <a:t>denial</a:t>
            </a:r>
            <a:r>
              <a:rPr lang="en-US" sz="2800" dirty="0"/>
              <a:t>)</a:t>
            </a:r>
            <a:endParaRPr lang="pl-PL" sz="2800" dirty="0"/>
          </a:p>
        </p:txBody>
      </p:sp>
      <p:pic>
        <p:nvPicPr>
          <p:cNvPr id="5" name="Obraz 4" descr="Obraz zawierający tekst, elektronika, zrzut ekranu, Czcionka&#10;&#10;Opis wygenerowany automatycznie">
            <a:extLst>
              <a:ext uri="{FF2B5EF4-FFF2-40B4-BE49-F238E27FC236}">
                <a16:creationId xmlns:a16="http://schemas.microsoft.com/office/drawing/2014/main" id="{1BADBA88-62EE-0B63-F84C-64CB280C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6" y="450846"/>
            <a:ext cx="4580540" cy="54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2200" cy="5141880"/>
          </a:xfrm>
          <a:prstGeom prst="rect">
            <a:avLst/>
          </a:prstGeom>
          <a:solidFill>
            <a:srgbClr val="6C97AE"/>
          </a:solidFill>
          <a:ln w="0">
            <a:noFill/>
          </a:ln>
        </p:spPr>
        <p:txBody>
          <a:bodyPr lIns="0" tIns="0" rIns="0" bIns="720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b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Submission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workflow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for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Pure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oa</a:t>
            </a:r>
            <a:r>
              <a:rPr lang="pl-PL" sz="3000" b="1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  <a:t> </a:t>
            </a:r>
            <a:r>
              <a:rPr lang="pl-PL" sz="3000" b="1" strike="noStrike" cap="all" spc="-1" dirty="0" err="1">
                <a:solidFill>
                  <a:srgbClr val="FFFFFF"/>
                </a:solidFill>
                <a:latin typeface="Gotham Bold"/>
                <a:ea typeface="DejaVu Sans"/>
              </a:rPr>
              <a:t>journals</a:t>
            </a:r>
            <a:br>
              <a:rPr lang="pl-PL" sz="3000" b="0" strike="noStrike" cap="all" spc="-1" dirty="0">
                <a:solidFill>
                  <a:srgbClr val="FFFFFF"/>
                </a:solidFill>
                <a:latin typeface="Gotham Bold"/>
                <a:ea typeface="DejaVu Sans"/>
              </a:rPr>
            </a:b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/>
          </p:nvPr>
        </p:nvSpPr>
        <p:spPr>
          <a:xfrm>
            <a:off x="8748000" y="4824000"/>
            <a:ext cx="394200" cy="14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fld id="{06709FD4-9FAF-4642-8D6D-FA283A6DF15C}" type="slidenum">
              <a:rPr lang="de-DE" sz="800" b="0" strike="noStrike" spc="-1">
                <a:solidFill>
                  <a:srgbClr val="FFFFFF"/>
                </a:solidFill>
                <a:latin typeface="Gotham Medium"/>
                <a:ea typeface="DejaVu Sans"/>
              </a:rPr>
              <a:t>3</a:t>
            </a:fld>
            <a:endParaRPr lang="pl-PL" sz="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23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DDBBCB-DB67-CF4B-7725-9FC052C6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9" y="1063800"/>
            <a:ext cx="6500491" cy="348100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B1D588-70AA-4FFB-AC4A-34B90007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 </a:t>
            </a:r>
            <a:r>
              <a:rPr lang="pl-PL" dirty="0" err="1"/>
              <a:t>submission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79257382-74F0-AA3C-C0F2-3929E68FDEC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135448" y="2149712"/>
            <a:ext cx="4678363" cy="334963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You can easily submit your manuscript online. Simply go to</a:t>
            </a:r>
            <a:r>
              <a:rPr lang="pl-PL" sz="1500" dirty="0"/>
              <a:t> the </a:t>
            </a:r>
            <a:r>
              <a:rPr lang="pl-PL" sz="1500" dirty="0" err="1"/>
              <a:t>journal</a:t>
            </a:r>
            <a:r>
              <a:rPr lang="pl-PL" sz="1500" dirty="0"/>
              <a:t> </a:t>
            </a:r>
            <a:r>
              <a:rPr lang="pl-PL" sz="1500" dirty="0" err="1"/>
              <a:t>webpage</a:t>
            </a:r>
            <a:r>
              <a:rPr lang="pl-PL" sz="1500" dirty="0"/>
              <a:t> –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moved</a:t>
            </a:r>
            <a:r>
              <a:rPr lang="pl-PL" sz="1500" dirty="0"/>
              <a:t> to the </a:t>
            </a:r>
            <a:r>
              <a:rPr lang="pl-PL" sz="1500" dirty="0" err="1"/>
              <a:t>submission</a:t>
            </a:r>
            <a:r>
              <a:rPr lang="pl-PL" sz="1500" dirty="0"/>
              <a:t> system </a:t>
            </a:r>
            <a:r>
              <a:rPr lang="pl-PL" sz="1500" dirty="0" err="1"/>
              <a:t>page</a:t>
            </a:r>
            <a:r>
              <a:rPr lang="pl-PL" sz="1500" dirty="0"/>
              <a:t> (</a:t>
            </a:r>
            <a:r>
              <a:rPr lang="pl-PL" sz="1500" dirty="0" err="1"/>
              <a:t>Editorial</a:t>
            </a:r>
            <a:r>
              <a:rPr lang="pl-PL" sz="1500" dirty="0"/>
              <a:t> Manager)</a:t>
            </a:r>
            <a:endParaRPr lang="en-US" sz="1500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388FEFB7-627E-D538-D386-4BF259D93625}"/>
              </a:ext>
            </a:extLst>
          </p:cNvPr>
          <p:cNvSpPr/>
          <p:nvPr/>
        </p:nvSpPr>
        <p:spPr>
          <a:xfrm>
            <a:off x="1811613" y="1958084"/>
            <a:ext cx="1811611" cy="383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9674F5C-DC71-69C7-0787-CA74E3D6A16A}"/>
              </a:ext>
            </a:extLst>
          </p:cNvPr>
          <p:cNvSpPr/>
          <p:nvPr/>
        </p:nvSpPr>
        <p:spPr>
          <a:xfrm>
            <a:off x="3112168" y="3191783"/>
            <a:ext cx="834189" cy="3095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F3E454FA-94D8-220C-A47D-674E7B275B42}"/>
              </a:ext>
            </a:extLst>
          </p:cNvPr>
          <p:cNvSpPr/>
          <p:nvPr/>
        </p:nvSpPr>
        <p:spPr>
          <a:xfrm>
            <a:off x="1093155" y="4119189"/>
            <a:ext cx="2436107" cy="46510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33949CB-7C9E-A61D-5515-0DC4A9B6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4" y="1131774"/>
            <a:ext cx="6627238" cy="37450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4B1D588-70AA-4FFB-AC4A-34B90007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 </a:t>
            </a:r>
            <a:r>
              <a:rPr lang="pl-PL" dirty="0" err="1"/>
              <a:t>submission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0D2DD0DC-7587-1CAB-74C3-BD6EF1F6BCBE}"/>
              </a:ext>
            </a:extLst>
          </p:cNvPr>
          <p:cNvSpPr txBox="1">
            <a:spLocks/>
          </p:cNvSpPr>
          <p:nvPr/>
        </p:nvSpPr>
        <p:spPr>
          <a:xfrm>
            <a:off x="1766924" y="2425587"/>
            <a:ext cx="1361287" cy="10257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Please</a:t>
            </a:r>
            <a:r>
              <a:rPr lang="pl-PL" sz="1500" dirty="0"/>
              <a:t> </a:t>
            </a:r>
            <a:r>
              <a:rPr lang="pl-PL" sz="1500" dirty="0" err="1"/>
              <a:t>make</a:t>
            </a:r>
            <a:r>
              <a:rPr lang="pl-PL" sz="1500" dirty="0"/>
              <a:t> </a:t>
            </a:r>
            <a:r>
              <a:rPr lang="pl-PL" sz="1500" dirty="0" err="1"/>
              <a:t>sure</a:t>
            </a:r>
            <a:r>
              <a:rPr lang="pl-PL" sz="1500" dirty="0"/>
              <a:t>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read</a:t>
            </a:r>
            <a:r>
              <a:rPr lang="pl-PL" sz="1500" dirty="0"/>
              <a:t> </a:t>
            </a:r>
            <a:r>
              <a:rPr lang="pl-PL" sz="1500" dirty="0" err="1"/>
              <a:t>Instructions</a:t>
            </a:r>
            <a:r>
              <a:rPr lang="pl-PL" sz="1500" dirty="0"/>
              <a:t> for </a:t>
            </a:r>
            <a:r>
              <a:rPr lang="pl-PL" sz="1500" dirty="0" err="1"/>
              <a:t>Authors</a:t>
            </a:r>
            <a:r>
              <a:rPr lang="pl-PL" sz="1500" dirty="0"/>
              <a:t> and </a:t>
            </a:r>
            <a:r>
              <a:rPr lang="pl-PL" sz="1500" dirty="0" err="1"/>
              <a:t>Policies</a:t>
            </a:r>
            <a:r>
              <a:rPr lang="pl-PL" sz="1500" dirty="0"/>
              <a:t> </a:t>
            </a:r>
            <a:endParaRPr lang="en-US" sz="1500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2947EACE-5FF0-C045-2500-5ACBA9915462}"/>
              </a:ext>
            </a:extLst>
          </p:cNvPr>
          <p:cNvSpPr/>
          <p:nvPr/>
        </p:nvSpPr>
        <p:spPr>
          <a:xfrm>
            <a:off x="1589888" y="1567542"/>
            <a:ext cx="1361287" cy="296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Basic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submission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0CF433-6A73-7296-FBAE-2C17C4A8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" y="1386255"/>
            <a:ext cx="4980124" cy="34703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CBD129-60AD-6D61-2484-0A0290A7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23" y="1650475"/>
            <a:ext cx="6321254" cy="27866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EB7EDE41-D7F9-3BC3-E34A-326857DA4253}"/>
              </a:ext>
            </a:extLst>
          </p:cNvPr>
          <p:cNvSpPr/>
          <p:nvPr/>
        </p:nvSpPr>
        <p:spPr>
          <a:xfrm rot="17752944">
            <a:off x="3867429" y="2760787"/>
            <a:ext cx="715021" cy="109951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Manuscript</a:t>
            </a:r>
            <a:r>
              <a:rPr lang="pl-PL" dirty="0"/>
              <a:t> </a:t>
            </a:r>
            <a:r>
              <a:rPr lang="pl-PL" dirty="0" err="1"/>
              <a:t>upload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7C2D5D-165B-28D0-A902-EB762CE1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0" y="1437743"/>
            <a:ext cx="7315200" cy="3705757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86C4FC6-75E6-48E0-78BB-8098E152E60F}"/>
              </a:ext>
            </a:extLst>
          </p:cNvPr>
          <p:cNvSpPr txBox="1">
            <a:spLocks/>
          </p:cNvSpPr>
          <p:nvPr/>
        </p:nvSpPr>
        <p:spPr>
          <a:xfrm>
            <a:off x="169694" y="2706505"/>
            <a:ext cx="3790414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Apart</a:t>
            </a:r>
            <a:r>
              <a:rPr lang="pl-PL" sz="1500" dirty="0"/>
              <a:t> from the </a:t>
            </a:r>
            <a:r>
              <a:rPr lang="pl-PL" sz="1500" dirty="0" err="1"/>
              <a:t>manuscript</a:t>
            </a:r>
            <a:r>
              <a:rPr lang="pl-PL" sz="1500" dirty="0"/>
              <a:t>,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might</a:t>
            </a:r>
            <a:r>
              <a:rPr lang="pl-PL" sz="1500" dirty="0"/>
              <a:t> </a:t>
            </a:r>
            <a:r>
              <a:rPr lang="pl-PL" sz="1500" dirty="0" err="1"/>
              <a:t>need</a:t>
            </a:r>
            <a:r>
              <a:rPr lang="pl-PL" sz="1500" dirty="0"/>
              <a:t> to </a:t>
            </a:r>
            <a:r>
              <a:rPr lang="pl-PL" sz="1500" dirty="0" err="1"/>
              <a:t>upload</a:t>
            </a:r>
            <a:r>
              <a:rPr lang="pl-PL" sz="1500" dirty="0"/>
              <a:t> </a:t>
            </a:r>
            <a:r>
              <a:rPr lang="pl-PL" sz="1500" dirty="0" err="1"/>
              <a:t>additional</a:t>
            </a:r>
            <a:r>
              <a:rPr lang="pl-PL" sz="1500" dirty="0"/>
              <a:t> </a:t>
            </a:r>
            <a:r>
              <a:rPr lang="pl-PL" sz="1500" dirty="0" err="1"/>
              <a:t>files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156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– </a:t>
            </a:r>
            <a:r>
              <a:rPr lang="pl-PL" dirty="0" err="1"/>
              <a:t>policies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AE6D5BC-31B0-798E-F053-FF01C0C0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418540"/>
            <a:ext cx="6385217" cy="3389012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3B2F9176-77FD-C7C9-DEBE-C556A30420BF}"/>
              </a:ext>
            </a:extLst>
          </p:cNvPr>
          <p:cNvSpPr txBox="1">
            <a:spLocks/>
          </p:cNvSpPr>
          <p:nvPr/>
        </p:nvSpPr>
        <p:spPr>
          <a:xfrm>
            <a:off x="4916652" y="1818348"/>
            <a:ext cx="3769788" cy="75340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/>
              <a:t>As </a:t>
            </a:r>
            <a:r>
              <a:rPr lang="pl-PL" sz="1500" dirty="0" err="1"/>
              <a:t>well</a:t>
            </a:r>
            <a:r>
              <a:rPr lang="pl-PL" sz="1500" dirty="0"/>
              <a:t> as </a:t>
            </a:r>
            <a:r>
              <a:rPr lang="pl-PL" sz="1500" dirty="0" err="1"/>
              <a:t>you</a:t>
            </a:r>
            <a:r>
              <a:rPr lang="pl-PL" sz="1500" dirty="0"/>
              <a:t> </a:t>
            </a:r>
            <a:r>
              <a:rPr lang="pl-PL" sz="1500" dirty="0" err="1"/>
              <a:t>need</a:t>
            </a:r>
            <a:r>
              <a:rPr lang="pl-PL" sz="1500" dirty="0"/>
              <a:t> to </a:t>
            </a:r>
            <a:r>
              <a:rPr lang="pl-PL" sz="1500" dirty="0" err="1"/>
              <a:t>confirm</a:t>
            </a:r>
            <a:r>
              <a:rPr lang="pl-PL" sz="1500" dirty="0"/>
              <a:t> </a:t>
            </a:r>
            <a:r>
              <a:rPr lang="pl-PL" sz="1500" dirty="0" err="1"/>
              <a:t>information</a:t>
            </a:r>
            <a:r>
              <a:rPr lang="pl-PL" sz="1500" dirty="0"/>
              <a:t> </a:t>
            </a:r>
            <a:r>
              <a:rPr lang="pl-PL" sz="1500" dirty="0" err="1"/>
              <a:t>connected</a:t>
            </a:r>
            <a:r>
              <a:rPr lang="pl-PL" sz="1500" dirty="0"/>
              <a:t> to </a:t>
            </a:r>
            <a:r>
              <a:rPr lang="pl-PL" sz="1500" dirty="0" err="1"/>
              <a:t>publishing</a:t>
            </a:r>
            <a:r>
              <a:rPr lang="pl-PL" sz="1500" dirty="0"/>
              <a:t> </a:t>
            </a:r>
            <a:r>
              <a:rPr lang="pl-PL" sz="1500" dirty="0" err="1"/>
              <a:t>policies</a:t>
            </a:r>
            <a:r>
              <a:rPr lang="pl-PL" sz="1500" dirty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311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0C9280-E853-C699-0923-9EA7CCC8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CF3B88-B2B1-B5F8-090E-0704147E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188"/>
            <a:ext cx="9144000" cy="2709123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569DA13A-3483-37C5-B78F-EFF71BB79E2A}"/>
              </a:ext>
            </a:extLst>
          </p:cNvPr>
          <p:cNvSpPr txBox="1">
            <a:spLocks/>
          </p:cNvSpPr>
          <p:nvPr/>
        </p:nvSpPr>
        <p:spPr>
          <a:xfrm>
            <a:off x="2924120" y="3926311"/>
            <a:ext cx="3295400" cy="74314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Add</a:t>
            </a:r>
            <a:r>
              <a:rPr lang="pl-PL" sz="1500" dirty="0"/>
              <a:t> a minimum </a:t>
            </a:r>
            <a:r>
              <a:rPr lang="pl-PL" sz="1500" dirty="0" err="1"/>
              <a:t>number</a:t>
            </a:r>
            <a:r>
              <a:rPr lang="pl-PL" sz="1500" dirty="0"/>
              <a:t> of </a:t>
            </a:r>
            <a:r>
              <a:rPr lang="pl-PL" sz="1500" dirty="0" err="1"/>
              <a:t>required</a:t>
            </a:r>
            <a:r>
              <a:rPr lang="pl-PL" sz="1500" dirty="0"/>
              <a:t> </a:t>
            </a:r>
            <a:r>
              <a:rPr lang="pl-PL" sz="1500" dirty="0" err="1"/>
              <a:t>keywords</a:t>
            </a:r>
            <a:r>
              <a:rPr lang="pl-PL" sz="1500" dirty="0"/>
              <a:t> – </a:t>
            </a:r>
            <a:r>
              <a:rPr lang="pl-PL" sz="1500" dirty="0" err="1"/>
              <a:t>that</a:t>
            </a:r>
            <a:r>
              <a:rPr lang="pl-PL" sz="1500" dirty="0"/>
              <a:t> </a:t>
            </a:r>
            <a:r>
              <a:rPr lang="pl-PL" sz="1500" dirty="0" err="1"/>
              <a:t>will</a:t>
            </a:r>
            <a:r>
              <a:rPr lang="pl-PL" sz="1500" dirty="0"/>
              <a:t> be </a:t>
            </a:r>
            <a:r>
              <a:rPr lang="pl-PL" sz="1500" dirty="0" err="1"/>
              <a:t>necessary</a:t>
            </a:r>
            <a:r>
              <a:rPr lang="pl-PL" sz="1500" dirty="0"/>
              <a:t> for </a:t>
            </a:r>
            <a:r>
              <a:rPr lang="pl-PL" sz="1500" dirty="0" err="1"/>
              <a:t>us</a:t>
            </a:r>
            <a:r>
              <a:rPr lang="pl-PL" sz="1500" dirty="0"/>
              <a:t> to be </a:t>
            </a:r>
            <a:r>
              <a:rPr lang="pl-PL" sz="1500" dirty="0" err="1"/>
              <a:t>able</a:t>
            </a:r>
            <a:r>
              <a:rPr lang="pl-PL" sz="1500" dirty="0"/>
              <a:t> to </a:t>
            </a:r>
            <a:r>
              <a:rPr lang="pl-PL" sz="1500" dirty="0" err="1"/>
              <a:t>provide</a:t>
            </a:r>
            <a:r>
              <a:rPr lang="pl-PL" sz="1500" dirty="0"/>
              <a:t> </a:t>
            </a:r>
            <a:r>
              <a:rPr lang="pl-PL" sz="1500" dirty="0" err="1"/>
              <a:t>you</a:t>
            </a:r>
            <a:r>
              <a:rPr lang="pl-PL" sz="1500" dirty="0"/>
              <a:t> with a </a:t>
            </a:r>
            <a:r>
              <a:rPr lang="pl-PL" sz="1500" dirty="0" err="1"/>
              <a:t>quality</a:t>
            </a:r>
            <a:r>
              <a:rPr lang="pl-PL" sz="1500" dirty="0"/>
              <a:t> and </a:t>
            </a:r>
            <a:r>
              <a:rPr lang="pl-PL" sz="1500" dirty="0" err="1"/>
              <a:t>relevant</a:t>
            </a:r>
            <a:r>
              <a:rPr lang="pl-PL" sz="1500" dirty="0"/>
              <a:t> </a:t>
            </a:r>
            <a:r>
              <a:rPr lang="pl-PL" sz="1500" dirty="0" err="1"/>
              <a:t>peer-review</a:t>
            </a:r>
            <a:r>
              <a:rPr lang="pl-PL" sz="1500" dirty="0"/>
              <a:t> </a:t>
            </a:r>
            <a:r>
              <a:rPr lang="pl-PL" sz="1500" dirty="0" err="1"/>
              <a:t>process</a:t>
            </a:r>
            <a:r>
              <a:rPr lang="pl-PL" sz="1500" dirty="0"/>
              <a:t>  </a:t>
            </a:r>
            <a:endParaRPr lang="en-US" sz="15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A697D4F-2536-043F-E222-5F6E9D08CEF4}"/>
              </a:ext>
            </a:extLst>
          </p:cNvPr>
          <p:cNvSpPr txBox="1">
            <a:spLocks/>
          </p:cNvSpPr>
          <p:nvPr/>
        </p:nvSpPr>
        <p:spPr>
          <a:xfrm>
            <a:off x="169717" y="3770068"/>
            <a:ext cx="2254506" cy="11682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500" dirty="0" err="1"/>
              <a:t>Use</a:t>
            </a:r>
            <a:r>
              <a:rPr lang="pl-PL" sz="1500" dirty="0"/>
              <a:t>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institution</a:t>
            </a:r>
            <a:r>
              <a:rPr lang="pl-PL" sz="1500" dirty="0"/>
              <a:t> </a:t>
            </a:r>
            <a:r>
              <a:rPr lang="pl-PL" sz="1500" dirty="0" err="1"/>
              <a:t>domain</a:t>
            </a:r>
            <a:r>
              <a:rPr lang="pl-PL" sz="1500" dirty="0"/>
              <a:t>, </a:t>
            </a:r>
            <a:r>
              <a:rPr lang="pl-PL" sz="1500" dirty="0" err="1"/>
              <a:t>it</a:t>
            </a:r>
            <a:r>
              <a:rPr lang="pl-PL" sz="1500" dirty="0"/>
              <a:t> </a:t>
            </a:r>
            <a:r>
              <a:rPr lang="pl-PL" sz="1500" dirty="0" err="1"/>
              <a:t>might</a:t>
            </a:r>
            <a:r>
              <a:rPr lang="pl-PL" sz="1500" dirty="0"/>
              <a:t> be </a:t>
            </a:r>
            <a:r>
              <a:rPr lang="pl-PL" sz="1500" dirty="0" err="1"/>
              <a:t>necessary</a:t>
            </a:r>
            <a:r>
              <a:rPr lang="pl-PL" sz="1500" dirty="0"/>
              <a:t> for </a:t>
            </a:r>
            <a:r>
              <a:rPr lang="pl-PL" sz="1500" dirty="0" err="1"/>
              <a:t>recognition</a:t>
            </a:r>
            <a:r>
              <a:rPr lang="pl-PL" sz="1500" dirty="0"/>
              <a:t> of </a:t>
            </a:r>
            <a:r>
              <a:rPr lang="pl-PL" sz="1500" dirty="0" err="1"/>
              <a:t>your</a:t>
            </a:r>
            <a:r>
              <a:rPr lang="pl-PL" sz="1500" dirty="0"/>
              <a:t> </a:t>
            </a:r>
            <a:r>
              <a:rPr lang="pl-PL" sz="1500" dirty="0" err="1"/>
              <a:t>funding</a:t>
            </a:r>
            <a:r>
              <a:rPr lang="pl-PL" sz="1500" dirty="0"/>
              <a:t> </a:t>
            </a:r>
            <a:r>
              <a:rPr lang="pl-PL" sz="1500" dirty="0" err="1"/>
              <a:t>eligibility</a:t>
            </a:r>
            <a:r>
              <a:rPr lang="pl-PL" sz="1500" dirty="0"/>
              <a:t> </a:t>
            </a:r>
            <a:endParaRPr lang="en-US" sz="1500" dirty="0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424939E-388A-0286-585F-3B845C3B6D5E}"/>
              </a:ext>
            </a:extLst>
          </p:cNvPr>
          <p:cNvSpPr/>
          <p:nvPr/>
        </p:nvSpPr>
        <p:spPr>
          <a:xfrm rot="7001585">
            <a:off x="3071905" y="2725088"/>
            <a:ext cx="344313" cy="12448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DCB983B3-7FCE-9E37-3A79-EDBF20739E4B}"/>
              </a:ext>
            </a:extLst>
          </p:cNvPr>
          <p:cNvSpPr/>
          <p:nvPr/>
        </p:nvSpPr>
        <p:spPr>
          <a:xfrm rot="13279887">
            <a:off x="1690576" y="3333986"/>
            <a:ext cx="344313" cy="69624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6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454E"/>
      </a:dk2>
      <a:lt2>
        <a:srgbClr val="A5AAAD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30454E"/>
      </a:hlink>
      <a:folHlink>
        <a:srgbClr val="7096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C8B23D917854498BE5A8679F6987FB" ma:contentTypeVersion="2" ma:contentTypeDescription="Utwórz nowy dokument." ma:contentTypeScope="" ma:versionID="acb729acd9dc8d804cb04462df3e785f">
  <xsd:schema xmlns:xsd="http://www.w3.org/2001/XMLSchema" xmlns:xs="http://www.w3.org/2001/XMLSchema" xmlns:p="http://schemas.microsoft.com/office/2006/metadata/properties" xmlns:ns2="26d208b3-9df8-4611-9103-c573ce6ebb20" targetNamespace="http://schemas.microsoft.com/office/2006/metadata/properties" ma:root="true" ma:fieldsID="4d9a83a1f6620980192a12df14b39262" ns2:_="">
    <xsd:import namespace="26d208b3-9df8-4611-9103-c573ce6eb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208b3-9df8-4611-9103-c573ce6eb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89E5CA-654F-41D8-9A51-E0A7AE762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978CA-42F0-480B-8FA1-04F73D747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208b3-9df8-4611-9103-c573ce6eb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D79AA-2C16-4E3A-9A5B-EEEC304AE8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14714</TotalTime>
  <Words>672</Words>
  <Application>Microsoft Office PowerPoint</Application>
  <PresentationFormat>On-screen Show (16:9)</PresentationFormat>
  <Paragraphs>73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Gotham Bold</vt:lpstr>
      <vt:lpstr>Gotham Medium</vt:lpstr>
      <vt:lpstr>Symbol</vt:lpstr>
      <vt:lpstr>Times New Roman</vt:lpstr>
      <vt:lpstr>Wingdings</vt:lpstr>
      <vt:lpstr>Office Theme</vt:lpstr>
      <vt:lpstr>  RL Workflows – APC and Hybrid journals  submissions and charges </vt:lpstr>
      <vt:lpstr>General rules for all types of workflows</vt:lpstr>
      <vt:lpstr>  Submission workflow for Pure oa journals </vt:lpstr>
      <vt:lpstr>New submission </vt:lpstr>
      <vt:lpstr>New submission </vt:lpstr>
      <vt:lpstr>Basic information about the submission</vt:lpstr>
      <vt:lpstr>Manuscript upload </vt:lpstr>
      <vt:lpstr>Additional information – policies</vt:lpstr>
      <vt:lpstr>General information </vt:lpstr>
      <vt:lpstr>Article Publication Charges </vt:lpstr>
      <vt:lpstr>Author view </vt:lpstr>
      <vt:lpstr>  Submission workflow for Hybrid oa journals </vt:lpstr>
      <vt:lpstr>How to submit?</vt:lpstr>
      <vt:lpstr>New submission </vt:lpstr>
      <vt:lpstr>Basic information about  the submission</vt:lpstr>
      <vt:lpstr>Copyright agreement </vt:lpstr>
      <vt:lpstr>Manuscript upload </vt:lpstr>
      <vt:lpstr>Additional information </vt:lpstr>
      <vt:lpstr>Article submission in a nutshell</vt:lpstr>
      <vt:lpstr>Additional information </vt:lpstr>
      <vt:lpstr>   Automatic workflow (touch-free workflow) AnD  Auto-Approvals </vt:lpstr>
      <vt:lpstr>Overwiew of author touchfree workflow</vt:lpstr>
      <vt:lpstr>Article is accepted for publication</vt:lpstr>
      <vt:lpstr>The institution is notified</vt:lpstr>
      <vt:lpstr>The author is notified (approval)</vt:lpstr>
      <vt:lpstr>The author is notified (denial)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Aurelie Lambrecht</dc:creator>
  <dc:description/>
  <cp:lastModifiedBy>Gworek, Lukasz</cp:lastModifiedBy>
  <cp:revision>836</cp:revision>
  <cp:lastPrinted>2022-07-04T10:42:21Z</cp:lastPrinted>
  <dcterms:created xsi:type="dcterms:W3CDTF">2017-05-15T08:24:53Z</dcterms:created>
  <dcterms:modified xsi:type="dcterms:W3CDTF">2025-01-10T09:08:02Z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0x010100D9C8B23D917854498BE5A8679F6987FB</vt:lpwstr>
  </property>
  <property fmtid="{D5CDD505-2E9C-101B-9397-08002B2CF9AE}" pid="3" name="Notes">
    <vt:i4>44</vt:i4>
  </property>
  <property fmtid="{D5CDD505-2E9C-101B-9397-08002B2CF9AE}" pid="4" name="PresentationFormat">
    <vt:lpwstr>Pokaz na ekranie (16:9)</vt:lpwstr>
  </property>
  <property fmtid="{D5CDD505-2E9C-101B-9397-08002B2CF9AE}" pid="5" name="Slides">
    <vt:i4>46</vt:i4>
  </property>
</Properties>
</file>